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media/image45.png" ContentType="image/png"/>
  <Override PartName="/ppt/media/image1.wmf" ContentType="image/x-wmf"/>
  <Override PartName="/ppt/media/image2.png" ContentType="image/png"/>
  <Override PartName="/ppt/media/image3.png" ContentType="image/png"/>
  <Override PartName="/ppt/media/image48.png" ContentType="image/png"/>
  <Override PartName="/ppt/media/image4.wmf" ContentType="image/x-wmf"/>
  <Override PartName="/ppt/media/image49.png" ContentType="image/png"/>
  <Override PartName="/ppt/media/image5.wmf" ContentType="image/x-wmf"/>
  <Override PartName="/ppt/media/image7.png" ContentType="image/png"/>
  <Override PartName="/ppt/media/image6.wmf" ContentType="image/x-wmf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svg" ContentType="image/svg"/>
  <Override PartName="/ppt/media/image15.png" ContentType="image/png"/>
  <Override PartName="/ppt/media/image16.png" ContentType="image/png"/>
  <Override PartName="/ppt/media/image17.png" ContentType="image/png"/>
  <Override PartName="/ppt/media/image18.svg" ContentType="image/svg"/>
  <Override PartName="/ppt/media/image19.png" ContentType="image/png"/>
  <Override PartName="/ppt/media/image20.svg" ContentType="image/svg"/>
  <Override PartName="/ppt/media/image21.png" ContentType="image/png"/>
  <Override PartName="/ppt/media/image22.svg" ContentType="image/svg"/>
  <Override PartName="/ppt/media/image30.png" ContentType="image/png"/>
  <Override PartName="/ppt/media/image23.png" ContentType="image/png"/>
  <Override PartName="/ppt/media/image24.svg" ContentType="image/svg"/>
  <Override PartName="/ppt/media/image25.png" ContentType="image/png"/>
  <Override PartName="/ppt/media/image26.svg" ContentType="image/svg"/>
  <Override PartName="/ppt/media/image27.png" ContentType="image/png"/>
  <Override PartName="/ppt/media/image28.png" ContentType="image/png"/>
  <Override PartName="/ppt/media/image29.svg" ContentType="image/svg"/>
  <Override PartName="/ppt/media/image37.png" ContentType="image/png"/>
  <Override PartName="/ppt/media/image31.png" ContentType="image/png"/>
  <Override PartName="/ppt/media/image32.svg" ContentType="image/svg"/>
  <Override PartName="/ppt/media/image40.png" ContentType="image/png"/>
  <Override PartName="/ppt/media/image33.png" ContentType="image/png"/>
  <Override PartName="/ppt/media/image34.svg" ContentType="image/svg"/>
  <Override PartName="/ppt/media/image42.png" ContentType="image/png"/>
  <Override PartName="/ppt/media/image35.png" ContentType="image/png"/>
  <Override PartName="/ppt/media/image36.svg" ContentType="image/svg"/>
  <Override PartName="/ppt/media/image44.png" ContentType="image/png"/>
  <Override PartName="/ppt/media/image38.png" ContentType="image/png"/>
  <Override PartName="/ppt/media/image39.svg" ContentType="image/svg"/>
  <Override PartName="/ppt/media/image47.png" ContentType="image/png"/>
  <Override PartName="/ppt/media/image41.png" ContentType="image/png"/>
  <Override PartName="/ppt/media/image43.png" ContentType="image/png"/>
  <Override PartName="/ppt/media/image46.png" ContentType="image/png"/>
  <Override PartName="/ppt/media/image50.png" ContentType="image/png"/>
  <Override PartName="/ppt/media/image51.png" ContentType="image/png"/>
  <Override PartName="/ppt/media/image52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81" r:id="rId15"/>
    <p:sldMasterId id="2147483683" r:id="rId16"/>
    <p:sldMasterId id="2147483685" r:id="rId17"/>
    <p:sldMasterId id="2147483687" r:id="rId18"/>
    <p:sldMasterId id="2147483689" r:id="rId19"/>
    <p:sldMasterId id="2147483691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notesMaster" Target="notesMasters/notesMaster1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slide" Target="slides/slide14.xml"/><Relationship Id="rId36" Type="http://schemas.openxmlformats.org/officeDocument/2006/relationships/slide" Target="slides/slide15.xml"/><Relationship Id="rId3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</a:rPr>
              <a:t>Cliquez pour déplacer la diapo</a:t>
            </a: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Cliquez pour modifier le format des notes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&lt;en-tête&gt;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dt" idx="5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ftr" idx="5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sldNum" idx="5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F5C82AF-8DBA-407E-A0B7-1CF3C396C0D0}" type="slidenum"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&lt;numéro&gt;</a:t>
            </a:fld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6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000000"/>
                </a:solidFill>
                <a:uFillTx/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E4F7708-1394-409C-A601-B8201127B82B}" type="slidenum">
              <a:rPr b="0" lang="fr-FR" sz="1200" strike="noStrike" u="none">
                <a:solidFill>
                  <a:srgbClr val="000000"/>
                </a:solidFill>
                <a:uFillTx/>
                <a:latin typeface="Calibri"/>
                <a:ea typeface="+mn-ea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Icons 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The noun project 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designBite (étape 2) 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Petai Jantrapoon (étape 5)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Slamlabs (érape 6) 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sldNum" idx="6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F50818-6807-47BE-8F42-3531E433202F}" type="slidenum">
              <a:rPr b="0" lang="fr-FR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8A2BF00-CB2E-4460-8B99-033EC8062AA2}" type="slidenum">
              <a:rPr b="0" lang="fr-FR" sz="1200" strike="noStrike" u="none">
                <a:solidFill>
                  <a:srgbClr val="000000"/>
                </a:solidFill>
                <a:uFillTx/>
                <a:latin typeface="Times New Roman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6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fr-FR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C4A54E2-11B7-44D1-A17B-8F7800E8C150}" type="slidenum">
              <a:rPr b="0" lang="fr-FR" sz="1200" strike="noStrike" u="none">
                <a:solidFill>
                  <a:srgbClr val="000000"/>
                </a:solidFill>
                <a:uFillTx/>
                <a:latin typeface="Times New Roman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sldNum" idx="6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000000"/>
                </a:solidFill>
                <a:uFillTx/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64D9F8F-135A-41D0-BADB-0817923067BE}" type="slidenum">
              <a:rPr b="0" lang="fr-FR" sz="1200" strike="noStrike" u="none">
                <a:solidFill>
                  <a:srgbClr val="000000"/>
                </a:solidFill>
                <a:uFillTx/>
                <a:latin typeface="Calibri"/>
                <a:ea typeface="+mn-ea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EDB1A8-12B7-4C84-8C7E-A42C78FF8E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F452438-6164-49A7-BFFD-FB5CE90824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29A587F1-04C7-4777-85D8-4754C52336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71B960BE-C67D-411E-869B-9372C5CF69A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116E27D4-9FFD-4A39-A9A9-9153AEC7DF1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2090160"/>
            <a:ext cx="513108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26200" y="2090160"/>
            <a:ext cx="513108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F37F88AF-A5D0-4FA8-A314-F3484DD53B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EC7DF62B-9E78-4AE8-B31A-1E5809DAC3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353D3DD5-AE67-4A71-ADA5-CC66E639184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36F40554-B9F9-4D34-AFD7-222C35C7359D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3EF3A0B6-D40B-41D8-9D65-F924017CC0F8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567F2AA9-10B2-4050-B86F-CF4A614F3D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1511D2-DB0D-4F95-9519-C78A7108E9D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7"/>
          </p:nvPr>
        </p:nvSpPr>
        <p:spPr/>
        <p:txBody>
          <a:bodyPr/>
          <a:p>
            <a:fld id="{EAD2709C-6BB4-4238-A32C-A737FE3F7DB8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61397CA3-1C06-471A-B072-73F9A2A528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62D6A5B8-ABAC-41AC-A5CC-EB83AFD3797F}" type="slidenum">
              <a:t>&lt;#&gt;</a:t>
            </a:fld>
          </a:p>
        </p:txBody>
      </p:sp>
      <p:sp>
        <p:nvSpPr>
          <p:cNvPr id="3" name="PlaceHolder 2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838080" y="2090160"/>
            <a:ext cx="513108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26200" y="2090160"/>
            <a:ext cx="513108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06A67E41-2677-469D-B135-E1A6F80705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16AF2CA2-2F44-430D-BBEC-7D0B41B62E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91CC09F1-6F9A-4440-866F-AFBC54556D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6F41546-6B27-408F-81BB-CAFA13557A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C020CBA-340B-4215-AA8F-1279BDA2B0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6314DA7-69B7-472D-9055-B475EC140C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2090160"/>
            <a:ext cx="513108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26200" y="2090160"/>
            <a:ext cx="5131080" cy="408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0BADFEB-468D-43FE-BF8E-85C75A9601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1E46E360-C853-4EBF-B024-EDE87987C5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3BCA266-32C8-4CBC-B830-AFC084DB30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B7AE0DB-C67F-4804-98F4-8F00ACD9812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wmf"/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3.png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21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22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3.png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23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4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wmf"/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96B893-3338-450E-A95C-E8FCAE482FAD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688A46B-CC4A-45D6-A2A6-59BA41AD67E8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Cliquez pour éditer le format du plan de texte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Second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Troisième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Quatrième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Cinquième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Sixième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Calibri"/>
              </a:rPr>
              <a:t>Septième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2CB4202-A8E2-4B5B-80D5-7C165136E43C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9" descr=""/>
          <p:cNvPicPr/>
          <p:nvPr/>
        </p:nvPicPr>
        <p:blipFill>
          <a:blip r:embed="rId2"/>
          <a:srcRect l="11089" t="-1528" r="53036" b="15097"/>
          <a:stretch/>
        </p:blipFill>
        <p:spPr>
          <a:xfrm>
            <a:off x="-24120" y="1498320"/>
            <a:ext cx="4392000" cy="537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Image 6" descr=""/>
          <p:cNvPicPr/>
          <p:nvPr/>
        </p:nvPicPr>
        <p:blipFill>
          <a:blip r:embed="rId3"/>
          <a:srcRect l="49363" t="5590" r="14075" b="9858"/>
          <a:stretch/>
        </p:blipFill>
        <p:spPr>
          <a:xfrm>
            <a:off x="6342480" y="0"/>
            <a:ext cx="58420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30400" y="2777040"/>
            <a:ext cx="708624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5000" spc="3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MODIFIEZ LE STYLE DU TITRE</a:t>
            </a:r>
            <a:endParaRPr b="0" lang="fr-FR" sz="5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dt" idx="34"/>
          </p:nvPr>
        </p:nvSpPr>
        <p:spPr>
          <a:xfrm>
            <a:off x="838080" y="634356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CA407A8-9A39-415E-84C5-59D76D7630F3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72" name="Connecteur droit 8"/>
          <p:cNvCxnSpPr/>
          <p:nvPr/>
        </p:nvCxnSpPr>
        <p:spPr>
          <a:xfrm>
            <a:off x="971280" y="3110760"/>
            <a:ext cx="360" cy="1123560"/>
          </a:xfrm>
          <a:prstGeom prst="straightConnector1">
            <a:avLst/>
          </a:prstGeom>
          <a:ln w="44450">
            <a:solidFill>
              <a:srgbClr val="343636"/>
            </a:solidFill>
          </a:ln>
        </p:spPr>
      </p:cxnSp>
      <p:pic>
        <p:nvPicPr>
          <p:cNvPr id="73" name="Image 12" descr=""/>
          <p:cNvPicPr/>
          <p:nvPr/>
        </p:nvPicPr>
        <p:blipFill>
          <a:blip r:embed="rId4"/>
          <a:stretch/>
        </p:blipFill>
        <p:spPr>
          <a:xfrm>
            <a:off x="677880" y="248040"/>
            <a:ext cx="6369120" cy="170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rial"/>
              </a:rPr>
              <a:t>Cliquez pour éditer le format du plan de texte</a:t>
            </a: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rial"/>
              </a:rPr>
              <a:t>Second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</a:rPr>
              <a:t>Quatrième niveau de plan</a:t>
            </a: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rial"/>
              </a:rPr>
              <a:t>Cinquième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rial"/>
              </a:rPr>
              <a:t>Sixième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rial"/>
              </a:rPr>
              <a:t>Septième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 11" descr=""/>
          <p:cNvPicPr/>
          <p:nvPr/>
        </p:nvPicPr>
        <p:blipFill>
          <a:blip r:embed="rId2"/>
          <a:srcRect l="12104" t="0" r="0" b="24251"/>
          <a:stretch/>
        </p:blipFill>
        <p:spPr>
          <a:xfrm>
            <a:off x="1440" y="4429080"/>
            <a:ext cx="3069000" cy="242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Image 9" descr=""/>
          <p:cNvPicPr/>
          <p:nvPr/>
        </p:nvPicPr>
        <p:blipFill>
          <a:blip r:embed="rId3"/>
          <a:srcRect l="0" t="32544" r="23528" b="0"/>
          <a:stretch/>
        </p:blipFill>
        <p:spPr>
          <a:xfrm>
            <a:off x="9982080" y="-10800"/>
            <a:ext cx="2212920" cy="145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Modifiez le style du titre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Deuxième niveau</a:t>
            </a:r>
            <a:endParaRPr b="0" lang="fr-FR" sz="2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Troisième niveau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Quatrième niveau</a:t>
            </a:r>
            <a:endParaRPr b="0" lang="fr-F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3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067E63F-B5A9-461D-AD96-63A674492BE2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Modifiez le style du titre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Deuxième niveau</a:t>
            </a:r>
            <a:endParaRPr b="0" lang="fr-FR" sz="2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Troisième niveau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Quatrième niveau</a:t>
            </a:r>
            <a:endParaRPr b="0" lang="fr-F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 idx="3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2F688E-8BCB-41D5-9992-51BCF20E4989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11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Image 13" descr=""/>
          <p:cNvPicPr/>
          <p:nvPr/>
        </p:nvPicPr>
        <p:blipFill>
          <a:blip r:embed="rId3">
            <a:alphaModFix amt="70000"/>
          </a:blip>
          <a:srcRect l="0" t="0" r="0" b="37716"/>
          <a:stretch/>
        </p:blipFill>
        <p:spPr>
          <a:xfrm>
            <a:off x="4045680" y="4375800"/>
            <a:ext cx="3970080" cy="2481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Image 14" descr=""/>
          <p:cNvPicPr/>
          <p:nvPr/>
        </p:nvPicPr>
        <p:blipFill>
          <a:blip r:embed="rId4"/>
          <a:srcRect l="0" t="0" r="15900" b="0"/>
          <a:stretch/>
        </p:blipFill>
        <p:spPr>
          <a:xfrm>
            <a:off x="9782640" y="3789000"/>
            <a:ext cx="2433960" cy="2152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1960" y="1163520"/>
            <a:ext cx="7968960" cy="18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5000" spc="3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MODIFIEZ LE STYLE DU TITRE</a:t>
            </a:r>
            <a:endParaRPr b="0" lang="fr-FR" sz="5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31960" y="3267360"/>
            <a:ext cx="796896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lt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lt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92B1A8F-6149-4A53-9851-26B0D8E8A21B}" type="slidenum">
              <a:rPr b="0" lang="fr-FR" sz="12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5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 9" descr=""/>
          <p:cNvPicPr/>
          <p:nvPr/>
        </p:nvPicPr>
        <p:blipFill>
          <a:blip r:embed="rId2"/>
          <a:srcRect l="12104" t="0" r="0" b="24251"/>
          <a:stretch/>
        </p:blipFill>
        <p:spPr>
          <a:xfrm>
            <a:off x="1440" y="4429080"/>
            <a:ext cx="3069000" cy="242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Image 8" descr=""/>
          <p:cNvPicPr/>
          <p:nvPr/>
        </p:nvPicPr>
        <p:blipFill>
          <a:blip r:embed="rId3"/>
          <a:srcRect l="0" t="33035" r="23893" b="0"/>
          <a:stretch/>
        </p:blipFill>
        <p:spPr>
          <a:xfrm>
            <a:off x="9982080" y="0"/>
            <a:ext cx="2202480" cy="144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Modifiez le style du titre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Deuxième niveau</a:t>
            </a:r>
            <a:endParaRPr b="0" lang="fr-FR" sz="2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Troisième niveau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Quatrième niveau</a:t>
            </a:r>
            <a:endParaRPr b="0" lang="fr-F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Deuxième niveau</a:t>
            </a:r>
            <a:endParaRPr b="0" lang="fr-FR" sz="2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Troisième niveau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Quatrième niveau</a:t>
            </a:r>
            <a:endParaRPr b="0" lang="fr-F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&lt;pied de page&gt;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F74FAB-0BE8-48B9-A46C-E884E277A322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Modifiez le style du titre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6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Deuxième niveau</a:t>
            </a:r>
            <a:endParaRPr b="0" lang="fr-FR" sz="2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Troisième niveau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Quatrième niveau</a:t>
            </a:r>
            <a:endParaRPr b="0" lang="fr-F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6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Deuxième niveau</a:t>
            </a:r>
            <a:endParaRPr b="0" lang="fr-FR" sz="2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Troisième niveau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Quatrième niveau</a:t>
            </a:r>
            <a:endParaRPr b="0" lang="fr-F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&lt;pied de page&gt;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4" name="PlaceHolder 8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F1EB4B-D53D-4F82-9225-E019CFF5ACFD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25" name="Image 10" descr=""/>
          <p:cNvPicPr/>
          <p:nvPr/>
        </p:nvPicPr>
        <p:blipFill>
          <a:blip r:embed="rId2"/>
          <a:srcRect l="0" t="0" r="20373" b="33016"/>
          <a:stretch/>
        </p:blipFill>
        <p:spPr>
          <a:xfrm>
            <a:off x="8433000" y="3682800"/>
            <a:ext cx="3778920" cy="318708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1" descr=""/>
          <p:cNvPicPr/>
          <p:nvPr/>
        </p:nvPicPr>
        <p:blipFill>
          <a:blip r:embed="rId2"/>
          <a:stretch/>
        </p:blipFill>
        <p:spPr>
          <a:xfrm>
            <a:off x="0" y="-11160"/>
            <a:ext cx="12191760" cy="6880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&lt;date/heure&gt;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&lt;pied de page&gt;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33DA91C-CF10-4B3E-B6B5-EA614B17D22E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Modifiez le style du titre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838080" y="209016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Cliquez pour modifier les styles du texte du masque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2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Deuxième niveau</a:t>
            </a:r>
            <a:endParaRPr b="0" lang="fr-FR" sz="2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Troisième niveau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Quatrième niveau</a:t>
            </a:r>
            <a:endParaRPr b="0" lang="fr-FR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 9" descr=""/>
          <p:cNvPicPr/>
          <p:nvPr/>
        </p:nvPicPr>
        <p:blipFill>
          <a:blip r:embed="rId2"/>
          <a:srcRect l="11089" t="-1528" r="53036" b="15097"/>
          <a:stretch/>
        </p:blipFill>
        <p:spPr>
          <a:xfrm>
            <a:off x="-24120" y="1498320"/>
            <a:ext cx="4392000" cy="537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Image 11" descr=""/>
          <p:cNvPicPr/>
          <p:nvPr/>
        </p:nvPicPr>
        <p:blipFill>
          <a:blip r:embed="rId3"/>
          <a:srcRect l="49363" t="5590" r="14075" b="9858"/>
          <a:stretch/>
        </p:blipFill>
        <p:spPr>
          <a:xfrm>
            <a:off x="6342480" y="0"/>
            <a:ext cx="58420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Sous-titre 2"/>
          <p:cNvSpPr/>
          <p:nvPr/>
        </p:nvSpPr>
        <p:spPr>
          <a:xfrm>
            <a:off x="1066680" y="3805200"/>
            <a:ext cx="8605440" cy="7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500" strike="noStrike" u="none">
              <a:solidFill>
                <a:schemeClr val="dk1"/>
              </a:solidFill>
              <a:uFillTx/>
              <a:latin typeface="Arial"/>
              <a:ea typeface="Arial"/>
            </a:endParaRPr>
          </a:p>
        </p:txBody>
      </p:sp>
      <p:pic>
        <p:nvPicPr>
          <p:cNvPr id="135" name="Image 10" descr=""/>
          <p:cNvPicPr/>
          <p:nvPr/>
        </p:nvPicPr>
        <p:blipFill>
          <a:blip r:embed="rId4"/>
          <a:stretch/>
        </p:blipFill>
        <p:spPr>
          <a:xfrm>
            <a:off x="677880" y="248040"/>
            <a:ext cx="6369120" cy="170964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03E8F6A-E5A6-458F-BF9D-6EAB6F3C4FF0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F50B77-3222-4706-9FB5-7AE362E0F95C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F17266E-BB67-4E49-87F3-4F250EDCC260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55A5D96-E6A8-4293-82C2-581B94018BC0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4102C8-FA11-4EAD-BDFE-D997B7A1A606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Calibri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1FB7698-2A0E-42AE-9BB9-6F1CD320A09D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Calibri Light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119988-3C1B-4A3D-8E5E-899F83C7F812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CFDAB14-18A5-479D-BDD5-ABC0AE38A127}" type="slidenum">
              <a:rPr b="0" lang="fr-FR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Cliquez pour éditer le format du texte-titre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Calibri"/>
              </a:rPr>
              <a:t>Cliquez pour éditer le format du plan de texte</a:t>
            </a:r>
            <a:endParaRPr b="0" lang="fr-FR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Second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Troisième niveau de plan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Calibri"/>
              </a:rPr>
              <a:t>Quatrième niveau de plan</a:t>
            </a:r>
            <a:endParaRPr b="0" lang="fr-FR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Cinquième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Sixième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Calibri"/>
              </a:rPr>
              <a:t>Septième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leray@supagro.fr" TargetMode="External"/><Relationship Id="rId2" Type="http://schemas.openxmlformats.org/officeDocument/2006/relationships/hyperlink" Target="mailto:a.ourabah@tero.coop" TargetMode="External"/><Relationship Id="rId3" Type="http://schemas.openxmlformats.org/officeDocument/2006/relationships/hyperlink" Target="mailto:l.duval@tero.coop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2.xml"/><Relationship Id="rId9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slideLayout" Target="../slideLayouts/slideLayout9.xml"/><Relationship Id="rId9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4.png"/><Relationship Id="rId3" Type="http://schemas.openxmlformats.org/officeDocument/2006/relationships/image" Target="../media/image51.png"/><Relationship Id="rId4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52.png"/><Relationship Id="rId7" Type="http://schemas.openxmlformats.org/officeDocument/2006/relationships/image" Target="../media/image46.png"/><Relationship Id="rId8" Type="http://schemas.openxmlformats.org/officeDocument/2006/relationships/image" Target="../media/image49.png"/><Relationship Id="rId9" Type="http://schemas.openxmlformats.org/officeDocument/2006/relationships/image" Target="../media/image31.png"/><Relationship Id="rId10" Type="http://schemas.openxmlformats.org/officeDocument/2006/relationships/image" Target="../media/image32.svg"/><Relationship Id="rId1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25.png"/><Relationship Id="rId3" Type="http://schemas.openxmlformats.org/officeDocument/2006/relationships/image" Target="../media/image26.svg"/><Relationship Id="rId4" Type="http://schemas.openxmlformats.org/officeDocument/2006/relationships/image" Target="../media/image31.png"/><Relationship Id="rId5" Type="http://schemas.openxmlformats.org/officeDocument/2006/relationships/image" Target="../media/image32.svg"/><Relationship Id="rId6" Type="http://schemas.openxmlformats.org/officeDocument/2006/relationships/image" Target="../media/image38.png"/><Relationship Id="rId7" Type="http://schemas.openxmlformats.org/officeDocument/2006/relationships/image" Target="../media/image39.svg"/><Relationship Id="rId8" Type="http://schemas.openxmlformats.org/officeDocument/2006/relationships/slideLayout" Target="../slideLayouts/slideLayout15.xml"/><Relationship Id="rId9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mailto:Claire.deram@agriculture.gouv.fr" TargetMode="External"/><Relationship Id="rId2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svg"/><Relationship Id="rId4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sv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svg"/><Relationship Id="rId3" Type="http://schemas.openxmlformats.org/officeDocument/2006/relationships/image" Target="../media/image19.png"/><Relationship Id="rId4" Type="http://schemas.openxmlformats.org/officeDocument/2006/relationships/image" Target="../media/image20.svg"/><Relationship Id="rId5" Type="http://schemas.openxmlformats.org/officeDocument/2006/relationships/image" Target="../media/image21.png"/><Relationship Id="rId6" Type="http://schemas.openxmlformats.org/officeDocument/2006/relationships/image" Target="../media/image22.svg"/><Relationship Id="rId7" Type="http://schemas.openxmlformats.org/officeDocument/2006/relationships/image" Target="../media/image23.png"/><Relationship Id="rId8" Type="http://schemas.openxmlformats.org/officeDocument/2006/relationships/image" Target="../media/image24.svg"/><Relationship Id="rId9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sv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svg"/><Relationship Id="rId6" Type="http://schemas.openxmlformats.org/officeDocument/2006/relationships/image" Target="../media/image27.png"/><Relationship Id="rId7" Type="http://schemas.openxmlformats.org/officeDocument/2006/relationships/image" Target="../media/image27.png"/><Relationship Id="rId8" Type="http://schemas.openxmlformats.org/officeDocument/2006/relationships/image" Target="../media/image27.png"/><Relationship Id="rId9" Type="http://schemas.openxmlformats.org/officeDocument/2006/relationships/image" Target="../media/image30.png"/><Relationship Id="rId10" Type="http://schemas.openxmlformats.org/officeDocument/2006/relationships/image" Target="../media/image28.png"/><Relationship Id="rId11" Type="http://schemas.openxmlformats.org/officeDocument/2006/relationships/image" Target="../media/image29.svg"/><Relationship Id="rId12" Type="http://schemas.openxmlformats.org/officeDocument/2006/relationships/image" Target="../media/image28.png"/><Relationship Id="rId13" Type="http://schemas.openxmlformats.org/officeDocument/2006/relationships/image" Target="../media/image29.svg"/><Relationship Id="rId14" Type="http://schemas.openxmlformats.org/officeDocument/2006/relationships/image" Target="../media/image31.png"/><Relationship Id="rId15" Type="http://schemas.openxmlformats.org/officeDocument/2006/relationships/image" Target="../media/image32.svg"/><Relationship Id="rId16" Type="http://schemas.openxmlformats.org/officeDocument/2006/relationships/image" Target="../media/image33.png"/><Relationship Id="rId17" Type="http://schemas.openxmlformats.org/officeDocument/2006/relationships/image" Target="../media/image34.svg"/><Relationship Id="rId18" Type="http://schemas.openxmlformats.org/officeDocument/2006/relationships/image" Target="../media/image35.png"/><Relationship Id="rId19" Type="http://schemas.openxmlformats.org/officeDocument/2006/relationships/image" Target="../media/image36.svg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svg"/><Relationship Id="rId2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www.syalinnov.org/" TargetMode="Externa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slideLayout" Target="../slideLayouts/slideLayout15.xml"/><Relationship Id="rId9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130400" y="2777040"/>
            <a:ext cx="10465920" cy="1655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2500" lnSpcReduction="19999"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5000" spc="3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S’engager dans la construction du dispositif de suivi-évaluation de son projet alimentaire territorial</a:t>
            </a:r>
            <a:endParaRPr b="0" lang="fr-FR" sz="5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838080" y="4676040"/>
            <a:ext cx="9143640" cy="128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Démarche Syalinnov &amp; formation sur le suivi-évaluation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Pierre LE RAY, </a:t>
            </a:r>
            <a:r>
              <a:rPr b="0" lang="fr-FR" sz="1400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leray@supagro.fr</a:t>
            </a:r>
            <a:r>
              <a:rPr b="0" lang="fr-FR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Adel OURABAH, </a:t>
            </a:r>
            <a:r>
              <a:rPr b="0" lang="fr-FR" sz="1400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2"/>
              </a:rPr>
              <a:t>a.ourabah@tero.coop</a:t>
            </a:r>
            <a:r>
              <a:rPr b="0" lang="fr-FR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Lise DUVAL, </a:t>
            </a:r>
            <a:r>
              <a:rPr b="0" lang="fr-FR" sz="1400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3"/>
              </a:rPr>
              <a:t>l.duval@tero.coop</a:t>
            </a:r>
            <a:r>
              <a:rPr b="0" lang="fr-FR" sz="14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4" name="Image 4" descr=""/>
          <p:cNvPicPr/>
          <p:nvPr/>
        </p:nvPicPr>
        <p:blipFill>
          <a:blip r:embed="rId4"/>
          <a:stretch/>
        </p:blipFill>
        <p:spPr>
          <a:xfrm>
            <a:off x="11169000" y="6157800"/>
            <a:ext cx="1022400" cy="59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Image 8" descr=""/>
          <p:cNvPicPr/>
          <p:nvPr/>
        </p:nvPicPr>
        <p:blipFill>
          <a:blip r:embed="rId5"/>
          <a:stretch/>
        </p:blipFill>
        <p:spPr>
          <a:xfrm>
            <a:off x="9462960" y="6157800"/>
            <a:ext cx="1746720" cy="6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Image 10" descr=""/>
          <p:cNvPicPr/>
          <p:nvPr/>
        </p:nvPicPr>
        <p:blipFill>
          <a:blip r:embed="rId6"/>
          <a:stretch/>
        </p:blipFill>
        <p:spPr>
          <a:xfrm>
            <a:off x="5173560" y="6304320"/>
            <a:ext cx="1672920" cy="365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ZoneTexte 11"/>
          <p:cNvSpPr/>
          <p:nvPr/>
        </p:nvSpPr>
        <p:spPr>
          <a:xfrm>
            <a:off x="6846480" y="6333120"/>
            <a:ext cx="26157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trike="noStrike" u="none">
                <a:solidFill>
                  <a:srgbClr val="343636"/>
                </a:solidFill>
                <a:uFillTx/>
                <a:latin typeface="Arial"/>
                <a:ea typeface="Arial"/>
              </a:rPr>
              <a:t>Une démarche développée par 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8" name="Image 3" descr=""/>
          <p:cNvPicPr/>
          <p:nvPr/>
        </p:nvPicPr>
        <p:blipFill>
          <a:blip r:embed="rId7"/>
          <a:stretch/>
        </p:blipFill>
        <p:spPr>
          <a:xfrm>
            <a:off x="7201440" y="482400"/>
            <a:ext cx="1885320" cy="1087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ZoneTexte 2"/>
          <p:cNvSpPr/>
          <p:nvPr/>
        </p:nvSpPr>
        <p:spPr>
          <a:xfrm>
            <a:off x="5873400" y="332640"/>
            <a:ext cx="25466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 defTabSz="1218600">
              <a:lnSpc>
                <a:spcPct val="100000"/>
              </a:lnSpc>
            </a:pPr>
            <a:r>
              <a:rPr b="1" lang="es-BO" sz="1600" strike="noStrike" u="none">
                <a:solidFill>
                  <a:srgbClr val="0f6943"/>
                </a:solidFill>
                <a:uFillTx/>
                <a:latin typeface="Calibri"/>
              </a:rPr>
              <a:t>Retour réflexif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1218600">
              <a:lnSpc>
                <a:spcPct val="100000"/>
              </a:lnSpc>
            </a:pP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sur la théorie de changement : 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1218600">
              <a:lnSpc>
                <a:spcPct val="100000"/>
              </a:lnSpc>
            </a:pP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Pertinence ? Cohérence ? 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1218600">
              <a:lnSpc>
                <a:spcPct val="100000"/>
              </a:lnSpc>
            </a:pP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Impact potentiel ?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ZoneTexte 10"/>
          <p:cNvSpPr/>
          <p:nvPr/>
        </p:nvSpPr>
        <p:spPr>
          <a:xfrm>
            <a:off x="359640" y="1611720"/>
            <a:ext cx="2004840" cy="6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 defTabSz="1218600">
              <a:lnSpc>
                <a:spcPct val="100000"/>
              </a:lnSpc>
            </a:pP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Bien </a:t>
            </a:r>
            <a:r>
              <a:rPr b="0" lang="fr-FR" sz="1600" strike="noStrike" u="none">
                <a:solidFill>
                  <a:srgbClr val="0f6943"/>
                </a:solidFill>
                <a:uFillTx/>
                <a:latin typeface="Calibri"/>
              </a:rPr>
              <a:t>définir</a:t>
            </a: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 le </a:t>
            </a:r>
            <a:r>
              <a:rPr b="1" lang="es-BO" sz="1600" strike="noStrike" u="none">
                <a:solidFill>
                  <a:srgbClr val="0f6943"/>
                </a:solidFill>
                <a:uFillTx/>
                <a:latin typeface="Calibri"/>
              </a:rPr>
              <a:t>périmètre du projet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ZoneTexte 11"/>
          <p:cNvSpPr/>
          <p:nvPr/>
        </p:nvSpPr>
        <p:spPr>
          <a:xfrm>
            <a:off x="4245840" y="1314720"/>
            <a:ext cx="1734480" cy="8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 defTabSz="1218600">
              <a:lnSpc>
                <a:spcPct val="100000"/>
              </a:lnSpc>
            </a:pP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Construire le </a:t>
            </a:r>
            <a:r>
              <a:rPr b="1" lang="es-BO" sz="1600" strike="noStrike" u="none">
                <a:solidFill>
                  <a:srgbClr val="0f6943"/>
                </a:solidFill>
                <a:uFillTx/>
                <a:latin typeface="Calibri"/>
              </a:rPr>
              <a:t>chemin d’impact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1218600">
              <a:lnSpc>
                <a:spcPct val="100000"/>
              </a:lnSpc>
            </a:pP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et son narratif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ZoneTexte 13"/>
          <p:cNvSpPr/>
          <p:nvPr/>
        </p:nvSpPr>
        <p:spPr>
          <a:xfrm>
            <a:off x="2282400" y="888120"/>
            <a:ext cx="1846080" cy="8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 defTabSz="1218600">
              <a:lnSpc>
                <a:spcPct val="100000"/>
              </a:lnSpc>
            </a:pP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Caractériser </a:t>
            </a:r>
            <a:r>
              <a:rPr b="1" lang="es-BO" sz="1600" strike="noStrike" u="none">
                <a:solidFill>
                  <a:srgbClr val="0f6943"/>
                </a:solidFill>
                <a:uFillTx/>
                <a:latin typeface="Calibri"/>
              </a:rPr>
              <a:t>l’environnement partenarial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ZoneTexte 14"/>
          <p:cNvSpPr/>
          <p:nvPr/>
        </p:nvSpPr>
        <p:spPr>
          <a:xfrm>
            <a:off x="8364600" y="871200"/>
            <a:ext cx="184032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 defTabSz="1218600">
              <a:lnSpc>
                <a:spcPct val="100000"/>
              </a:lnSpc>
            </a:pP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Produire, sélectionner, trier &amp; opérationnaliser </a:t>
            </a:r>
            <a:r>
              <a:rPr b="1" lang="es-BO" sz="1600" strike="noStrike" u="none">
                <a:solidFill>
                  <a:srgbClr val="0f6943"/>
                </a:solidFill>
                <a:uFillTx/>
                <a:latin typeface="Calibri"/>
              </a:rPr>
              <a:t>les indicateurs 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ZoneTexte 15"/>
          <p:cNvSpPr/>
          <p:nvPr/>
        </p:nvSpPr>
        <p:spPr>
          <a:xfrm>
            <a:off x="10145520" y="1265400"/>
            <a:ext cx="2026440" cy="6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 algn="ctr" defTabSz="1218600">
              <a:lnSpc>
                <a:spcPct val="100000"/>
              </a:lnSpc>
            </a:pPr>
            <a:r>
              <a:rPr b="0" lang="es-BO" sz="1600" strike="noStrike" u="none">
                <a:solidFill>
                  <a:srgbClr val="0f6943"/>
                </a:solidFill>
                <a:uFillTx/>
                <a:latin typeface="Calibri"/>
              </a:rPr>
              <a:t>Elaborer le </a:t>
            </a:r>
            <a:r>
              <a:rPr b="1" lang="es-BO" sz="1600" strike="noStrike" u="none">
                <a:solidFill>
                  <a:srgbClr val="0f6943"/>
                </a:solidFill>
                <a:uFillTx/>
                <a:latin typeface="Calibri"/>
              </a:rPr>
              <a:t>récit d’impact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Forme libre : forme 16"/>
          <p:cNvSpPr/>
          <p:nvPr/>
        </p:nvSpPr>
        <p:spPr>
          <a:xfrm>
            <a:off x="843480" y="2463840"/>
            <a:ext cx="10895760" cy="261000"/>
          </a:xfrm>
          <a:custGeom>
            <a:avLst/>
            <a:gdLst>
              <a:gd name="textAreaLeft" fmla="*/ 0 w 10895760"/>
              <a:gd name="textAreaRight" fmla="*/ 10896120 w 10895760"/>
              <a:gd name="textAreaTop" fmla="*/ 0 h 261000"/>
              <a:gd name="textAreaBottom" fmla="*/ 261360 h 261000"/>
            </a:gdLst>
            <a:ahLst/>
            <a:rect l="textAreaLeft" t="textAreaTop" r="textAreaRight" b="textAreaBottom"/>
            <a:pathLst>
              <a:path w="5138530" h="224946">
                <a:moveTo>
                  <a:pt x="0" y="95357"/>
                </a:moveTo>
                <a:cubicBezTo>
                  <a:pt x="102704" y="63055"/>
                  <a:pt x="205408" y="30753"/>
                  <a:pt x="347869" y="15844"/>
                </a:cubicBezTo>
                <a:cubicBezTo>
                  <a:pt x="490330" y="935"/>
                  <a:pt x="689113" y="-5691"/>
                  <a:pt x="854765" y="5905"/>
                </a:cubicBezTo>
                <a:cubicBezTo>
                  <a:pt x="1020417" y="17501"/>
                  <a:pt x="1181099" y="55601"/>
                  <a:pt x="1341782" y="85418"/>
                </a:cubicBezTo>
                <a:cubicBezTo>
                  <a:pt x="1502465" y="115235"/>
                  <a:pt x="1654865" y="161618"/>
                  <a:pt x="1818861" y="184809"/>
                </a:cubicBezTo>
                <a:cubicBezTo>
                  <a:pt x="1982857" y="208000"/>
                  <a:pt x="2173356" y="227878"/>
                  <a:pt x="2325756" y="224565"/>
                </a:cubicBezTo>
                <a:cubicBezTo>
                  <a:pt x="2478156" y="221252"/>
                  <a:pt x="2733261" y="164931"/>
                  <a:pt x="2733261" y="164931"/>
                </a:cubicBezTo>
                <a:cubicBezTo>
                  <a:pt x="2908852" y="136770"/>
                  <a:pt x="3210339" y="75478"/>
                  <a:pt x="3379304" y="55600"/>
                </a:cubicBezTo>
                <a:cubicBezTo>
                  <a:pt x="3548269" y="35722"/>
                  <a:pt x="3616187" y="29096"/>
                  <a:pt x="3747052" y="45661"/>
                </a:cubicBezTo>
                <a:cubicBezTo>
                  <a:pt x="3877917" y="62226"/>
                  <a:pt x="4015408" y="125175"/>
                  <a:pt x="4164495" y="154992"/>
                </a:cubicBezTo>
                <a:cubicBezTo>
                  <a:pt x="4313582" y="184809"/>
                  <a:pt x="4479235" y="229535"/>
                  <a:pt x="4641574" y="224565"/>
                </a:cubicBezTo>
                <a:cubicBezTo>
                  <a:pt x="4803913" y="219595"/>
                  <a:pt x="4971221" y="172384"/>
                  <a:pt x="5138530" y="125174"/>
                </a:cubicBezTo>
              </a:path>
            </a:pathLst>
          </a:custGeom>
          <a:noFill/>
          <a:ln w="28575">
            <a:solidFill>
              <a:srgbClr val="0f694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1218600">
              <a:lnSpc>
                <a:spcPct val="100000"/>
              </a:lnSpc>
            </a:pPr>
            <a:endParaRPr b="0" lang="fr-FR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74" name="Organigramme : Opération manuelle 1"/>
          <p:cNvSpPr/>
          <p:nvPr/>
        </p:nvSpPr>
        <p:spPr>
          <a:xfrm>
            <a:off x="10876320" y="2413080"/>
            <a:ext cx="624240" cy="588960"/>
          </a:xfrm>
          <a:custGeom>
            <a:avLst/>
            <a:gdLst>
              <a:gd name="textAreaLeft" fmla="*/ 0 w 624240"/>
              <a:gd name="textAreaRight" fmla="*/ 624600 w 624240"/>
              <a:gd name="textAreaTop" fmla="*/ 0 h 588960"/>
              <a:gd name="textAreaBottom" fmla="*/ 589320 h 58896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rgbClr val="0f6943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Calibri"/>
              </a:rPr>
              <a:t>6</a:t>
            </a:r>
            <a:endParaRPr b="0" lang="fr-FR" sz="27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5" name="Organigramme : Opération manuelle 1"/>
          <p:cNvSpPr/>
          <p:nvPr/>
        </p:nvSpPr>
        <p:spPr>
          <a:xfrm>
            <a:off x="8967960" y="2350080"/>
            <a:ext cx="624240" cy="588960"/>
          </a:xfrm>
          <a:custGeom>
            <a:avLst/>
            <a:gdLst>
              <a:gd name="textAreaLeft" fmla="*/ 0 w 624240"/>
              <a:gd name="textAreaRight" fmla="*/ 624600 w 624240"/>
              <a:gd name="textAreaTop" fmla="*/ 0 h 588960"/>
              <a:gd name="textAreaBottom" fmla="*/ 589320 h 58896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rgbClr val="0f6943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Calibri"/>
              </a:rPr>
              <a:t>5</a:t>
            </a:r>
            <a:endParaRPr b="0" lang="fr-FR" sz="27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6" name="Organigramme : Opération manuelle 1"/>
          <p:cNvSpPr/>
          <p:nvPr/>
        </p:nvSpPr>
        <p:spPr>
          <a:xfrm>
            <a:off x="6834600" y="2360160"/>
            <a:ext cx="624240" cy="588960"/>
          </a:xfrm>
          <a:custGeom>
            <a:avLst/>
            <a:gdLst>
              <a:gd name="textAreaLeft" fmla="*/ 0 w 624240"/>
              <a:gd name="textAreaRight" fmla="*/ 624600 w 624240"/>
              <a:gd name="textAreaTop" fmla="*/ 0 h 588960"/>
              <a:gd name="textAreaBottom" fmla="*/ 589320 h 58896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rgbClr val="0f6943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Calibri"/>
              </a:rPr>
              <a:t>4</a:t>
            </a:r>
            <a:endParaRPr b="0" lang="fr-FR" sz="27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7" name="Organigramme : Opération manuelle 1"/>
          <p:cNvSpPr/>
          <p:nvPr/>
        </p:nvSpPr>
        <p:spPr>
          <a:xfrm>
            <a:off x="4798440" y="2360160"/>
            <a:ext cx="624240" cy="588960"/>
          </a:xfrm>
          <a:custGeom>
            <a:avLst/>
            <a:gdLst>
              <a:gd name="textAreaLeft" fmla="*/ 0 w 624240"/>
              <a:gd name="textAreaRight" fmla="*/ 624600 w 624240"/>
              <a:gd name="textAreaTop" fmla="*/ 0 h 588960"/>
              <a:gd name="textAreaBottom" fmla="*/ 589320 h 58896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rgbClr val="0f6943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Calibri"/>
              </a:rPr>
              <a:t>3</a:t>
            </a:r>
            <a:endParaRPr b="0" lang="fr-FR" sz="27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8" name="Organigramme : Opération manuelle 1"/>
          <p:cNvSpPr/>
          <p:nvPr/>
        </p:nvSpPr>
        <p:spPr>
          <a:xfrm>
            <a:off x="2890080" y="2242080"/>
            <a:ext cx="624240" cy="588960"/>
          </a:xfrm>
          <a:custGeom>
            <a:avLst/>
            <a:gdLst>
              <a:gd name="textAreaLeft" fmla="*/ 0 w 624240"/>
              <a:gd name="textAreaRight" fmla="*/ 624600 w 624240"/>
              <a:gd name="textAreaTop" fmla="*/ 0 h 588960"/>
              <a:gd name="textAreaBottom" fmla="*/ 589320 h 58896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rgbClr val="0f6943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Calibri"/>
              </a:rPr>
              <a:t>2</a:t>
            </a:r>
            <a:endParaRPr b="0" lang="fr-FR" sz="27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9" name="Organigramme : Opération manuelle 1"/>
          <p:cNvSpPr/>
          <p:nvPr/>
        </p:nvSpPr>
        <p:spPr>
          <a:xfrm>
            <a:off x="1021680" y="2300040"/>
            <a:ext cx="624240" cy="588960"/>
          </a:xfrm>
          <a:custGeom>
            <a:avLst/>
            <a:gdLst>
              <a:gd name="textAreaLeft" fmla="*/ 0 w 624240"/>
              <a:gd name="textAreaRight" fmla="*/ 624600 w 624240"/>
              <a:gd name="textAreaTop" fmla="*/ 0 h 588960"/>
              <a:gd name="textAreaBottom" fmla="*/ 589320 h 58896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rgbClr val="0f6943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Calibri"/>
              </a:rPr>
              <a:t>1</a:t>
            </a:r>
            <a:endParaRPr b="0" lang="fr-FR" sz="27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280" name="Connecteur droit avec flèche 1024"/>
          <p:cNvCxnSpPr/>
          <p:nvPr/>
        </p:nvCxnSpPr>
        <p:spPr>
          <a:xfrm flipH="1">
            <a:off x="1319400" y="3004200"/>
            <a:ext cx="720" cy="1581480"/>
          </a:xfrm>
          <a:prstGeom prst="straightConnector1">
            <a:avLst/>
          </a:prstGeom>
          <a:ln>
            <a:solidFill>
              <a:srgbClr val="0f6943"/>
            </a:solidFill>
            <a:tailEnd len="med" type="triangle" w="med"/>
          </a:ln>
        </p:spPr>
      </p:cxnSp>
      <p:cxnSp>
        <p:nvCxnSpPr>
          <p:cNvPr id="281" name="Connecteur droit avec flèche 36"/>
          <p:cNvCxnSpPr/>
          <p:nvPr/>
        </p:nvCxnSpPr>
        <p:spPr>
          <a:xfrm>
            <a:off x="3200040" y="2895840"/>
            <a:ext cx="13680" cy="588960"/>
          </a:xfrm>
          <a:prstGeom prst="straightConnector1">
            <a:avLst/>
          </a:prstGeom>
          <a:ln>
            <a:solidFill>
              <a:srgbClr val="0f6943"/>
            </a:solidFill>
            <a:tailEnd len="med" type="triangle" w="med"/>
          </a:ln>
        </p:spPr>
      </p:cxnSp>
      <p:cxnSp>
        <p:nvCxnSpPr>
          <p:cNvPr id="282" name="Connecteur droit avec flèche 37"/>
          <p:cNvCxnSpPr/>
          <p:nvPr/>
        </p:nvCxnSpPr>
        <p:spPr>
          <a:xfrm>
            <a:off x="5092920" y="3065760"/>
            <a:ext cx="1080" cy="2030040"/>
          </a:xfrm>
          <a:prstGeom prst="straightConnector1">
            <a:avLst/>
          </a:prstGeom>
          <a:ln>
            <a:solidFill>
              <a:srgbClr val="0f6943"/>
            </a:solidFill>
            <a:tailEnd len="med" type="triangle" w="med"/>
          </a:ln>
        </p:spPr>
      </p:cxnSp>
      <p:pic>
        <p:nvPicPr>
          <p:cNvPr id="283" name="Picture 2" descr=""/>
          <p:cNvPicPr/>
          <p:nvPr/>
        </p:nvPicPr>
        <p:blipFill>
          <a:blip r:embed="rId1"/>
          <a:stretch/>
        </p:blipFill>
        <p:spPr>
          <a:xfrm>
            <a:off x="3662640" y="5205600"/>
            <a:ext cx="2860200" cy="153144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84" name="Connecteur droit avec flèche 48"/>
          <p:cNvCxnSpPr/>
          <p:nvPr/>
        </p:nvCxnSpPr>
        <p:spPr>
          <a:xfrm>
            <a:off x="9284760" y="3032640"/>
            <a:ext cx="360" cy="1553040"/>
          </a:xfrm>
          <a:prstGeom prst="straightConnector1">
            <a:avLst/>
          </a:prstGeom>
          <a:ln>
            <a:solidFill>
              <a:srgbClr val="0f6943"/>
            </a:solidFill>
            <a:tailEnd len="med" type="triangle" w="med"/>
          </a:ln>
        </p:spPr>
      </p:cxnSp>
      <p:cxnSp>
        <p:nvCxnSpPr>
          <p:cNvPr id="285" name="Connecteur droit avec flèche 49"/>
          <p:cNvCxnSpPr/>
          <p:nvPr/>
        </p:nvCxnSpPr>
        <p:spPr>
          <a:xfrm>
            <a:off x="7137000" y="3091320"/>
            <a:ext cx="360" cy="414000"/>
          </a:xfrm>
          <a:prstGeom prst="straightConnector1">
            <a:avLst/>
          </a:prstGeom>
          <a:ln>
            <a:solidFill>
              <a:srgbClr val="0f6943"/>
            </a:solidFill>
            <a:tailEnd len="med" type="triangle" w="med"/>
          </a:ln>
        </p:spPr>
      </p:cxnSp>
      <p:cxnSp>
        <p:nvCxnSpPr>
          <p:cNvPr id="286" name="Connecteur droit avec flèche 52"/>
          <p:cNvCxnSpPr/>
          <p:nvPr/>
        </p:nvCxnSpPr>
        <p:spPr>
          <a:xfrm>
            <a:off x="11178360" y="3102480"/>
            <a:ext cx="360" cy="1123200"/>
          </a:xfrm>
          <a:prstGeom prst="straightConnector1">
            <a:avLst/>
          </a:prstGeom>
          <a:ln>
            <a:solidFill>
              <a:srgbClr val="0f6943"/>
            </a:solidFill>
            <a:tailEnd len="med" type="triangle" w="med"/>
          </a:ln>
        </p:spPr>
      </p:cxnSp>
      <p:pic>
        <p:nvPicPr>
          <p:cNvPr id="287" name="Image 5" descr=""/>
          <p:cNvPicPr/>
          <p:nvPr/>
        </p:nvPicPr>
        <p:blipFill>
          <a:blip r:embed="rId2"/>
          <a:stretch/>
        </p:blipFill>
        <p:spPr>
          <a:xfrm>
            <a:off x="2282760" y="3574080"/>
            <a:ext cx="1821240" cy="1229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8" name="Image 6" descr=""/>
          <p:cNvPicPr/>
          <p:nvPr/>
        </p:nvPicPr>
        <p:blipFill>
          <a:blip r:embed="rId3"/>
          <a:stretch/>
        </p:blipFill>
        <p:spPr>
          <a:xfrm>
            <a:off x="8232840" y="5028120"/>
            <a:ext cx="1962000" cy="136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9" name="Image 7" descr=""/>
          <p:cNvPicPr/>
          <p:nvPr/>
        </p:nvPicPr>
        <p:blipFill>
          <a:blip r:embed="rId4"/>
          <a:stretch/>
        </p:blipFill>
        <p:spPr>
          <a:xfrm>
            <a:off x="123480" y="115920"/>
            <a:ext cx="1208880" cy="142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0" name="Image 9" descr=""/>
          <p:cNvPicPr/>
          <p:nvPr/>
        </p:nvPicPr>
        <p:blipFill>
          <a:blip r:embed="rId5"/>
          <a:stretch/>
        </p:blipFill>
        <p:spPr>
          <a:xfrm>
            <a:off x="295200" y="4894200"/>
            <a:ext cx="1713240" cy="1499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1" name="Image 17" descr=""/>
          <p:cNvPicPr/>
          <p:nvPr/>
        </p:nvPicPr>
        <p:blipFill>
          <a:blip r:embed="rId6"/>
          <a:stretch/>
        </p:blipFill>
        <p:spPr>
          <a:xfrm>
            <a:off x="6417360" y="3588480"/>
            <a:ext cx="1439280" cy="143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2" name="Image 21" descr=""/>
          <p:cNvPicPr/>
          <p:nvPr/>
        </p:nvPicPr>
        <p:blipFill>
          <a:blip r:embed="rId7"/>
          <a:stretch/>
        </p:blipFill>
        <p:spPr>
          <a:xfrm>
            <a:off x="10460520" y="4358880"/>
            <a:ext cx="1587240" cy="161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0" y="524160"/>
            <a:ext cx="10461960" cy="83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4 ateliers pour élaborer le DSE 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94" name="Flèche : pentagone 6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6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7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9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0" name="Image 2" descr=""/>
          <p:cNvPicPr/>
          <p:nvPr/>
        </p:nvPicPr>
        <p:blipFill>
          <a:blip r:embed="rId1"/>
          <a:stretch/>
        </p:blipFill>
        <p:spPr>
          <a:xfrm>
            <a:off x="123120" y="5572440"/>
            <a:ext cx="2265480" cy="110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1" name="Picture 2" descr=""/>
          <p:cNvPicPr/>
          <p:nvPr/>
        </p:nvPicPr>
        <p:blipFill>
          <a:blip r:embed="rId2"/>
          <a:stretch/>
        </p:blipFill>
        <p:spPr>
          <a:xfrm>
            <a:off x="328320" y="3272760"/>
            <a:ext cx="2315520" cy="123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2" name="Image 12" descr=""/>
          <p:cNvPicPr/>
          <p:nvPr/>
        </p:nvPicPr>
        <p:blipFill>
          <a:blip r:embed="rId3"/>
          <a:stretch/>
        </p:blipFill>
        <p:spPr>
          <a:xfrm>
            <a:off x="812880" y="1989000"/>
            <a:ext cx="1267920" cy="11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3" name="Picture 2" descr=""/>
          <p:cNvPicPr/>
          <p:nvPr/>
        </p:nvPicPr>
        <p:blipFill>
          <a:blip r:embed="rId4"/>
          <a:stretch/>
        </p:blipFill>
        <p:spPr>
          <a:xfrm>
            <a:off x="3263040" y="2014200"/>
            <a:ext cx="2315520" cy="123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4" name="Image 15" descr=""/>
          <p:cNvPicPr/>
          <p:nvPr/>
        </p:nvPicPr>
        <p:blipFill>
          <a:blip r:embed="rId5"/>
          <a:stretch/>
        </p:blipFill>
        <p:spPr>
          <a:xfrm>
            <a:off x="7682400" y="2695680"/>
            <a:ext cx="1346400" cy="937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5" name="Image 17" descr=""/>
          <p:cNvPicPr/>
          <p:nvPr/>
        </p:nvPicPr>
        <p:blipFill>
          <a:blip r:embed="rId6"/>
          <a:stretch/>
        </p:blipFill>
        <p:spPr>
          <a:xfrm>
            <a:off x="10415520" y="3236760"/>
            <a:ext cx="1173600" cy="792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6" name="Image 18" descr=""/>
          <p:cNvPicPr/>
          <p:nvPr/>
        </p:nvPicPr>
        <p:blipFill>
          <a:blip r:embed="rId7"/>
          <a:stretch/>
        </p:blipFill>
        <p:spPr>
          <a:xfrm>
            <a:off x="10329120" y="2126520"/>
            <a:ext cx="1346400" cy="937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7" name="Image 19" descr=""/>
          <p:cNvPicPr/>
          <p:nvPr/>
        </p:nvPicPr>
        <p:blipFill>
          <a:blip r:embed="rId8"/>
          <a:stretch/>
        </p:blipFill>
        <p:spPr>
          <a:xfrm>
            <a:off x="3780000" y="3305160"/>
            <a:ext cx="1052280" cy="1052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Organigramme : Opération manuelle 1"/>
          <p:cNvSpPr/>
          <p:nvPr/>
        </p:nvSpPr>
        <p:spPr>
          <a:xfrm>
            <a:off x="1254600" y="1448640"/>
            <a:ext cx="463320" cy="460080"/>
          </a:xfrm>
          <a:custGeom>
            <a:avLst/>
            <a:gdLst>
              <a:gd name="textAreaLeft" fmla="*/ 0 w 463320"/>
              <a:gd name="textAreaRight" fmla="*/ 463680 w 463320"/>
              <a:gd name="textAreaTop" fmla="*/ 0 h 460080"/>
              <a:gd name="textAreaBottom" fmla="*/ 460440 h 46008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1</a:t>
            </a:r>
            <a:endParaRPr b="0" lang="fr-FR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Organigramme : Opération manuelle 1"/>
          <p:cNvSpPr/>
          <p:nvPr/>
        </p:nvSpPr>
        <p:spPr>
          <a:xfrm>
            <a:off x="4018680" y="1450080"/>
            <a:ext cx="463320" cy="456840"/>
          </a:xfrm>
          <a:custGeom>
            <a:avLst/>
            <a:gdLst>
              <a:gd name="textAreaLeft" fmla="*/ 0 w 463320"/>
              <a:gd name="textAreaRight" fmla="*/ 463680 w 46332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2</a:t>
            </a:r>
            <a:endParaRPr b="0" lang="fr-FR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Organigramme : Opération manuelle 1"/>
          <p:cNvSpPr/>
          <p:nvPr/>
        </p:nvSpPr>
        <p:spPr>
          <a:xfrm>
            <a:off x="8123760" y="1435680"/>
            <a:ext cx="463320" cy="485640"/>
          </a:xfrm>
          <a:custGeom>
            <a:avLst/>
            <a:gdLst>
              <a:gd name="textAreaLeft" fmla="*/ 0 w 463320"/>
              <a:gd name="textAreaRight" fmla="*/ 463680 w 463320"/>
              <a:gd name="textAreaTop" fmla="*/ 0 h 485640"/>
              <a:gd name="textAreaBottom" fmla="*/ 486000 h 48564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3</a:t>
            </a:r>
            <a:endParaRPr b="0" lang="fr-FR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1" name="Organigramme : Opération manuelle 1"/>
          <p:cNvSpPr/>
          <p:nvPr/>
        </p:nvSpPr>
        <p:spPr>
          <a:xfrm>
            <a:off x="10656720" y="1448640"/>
            <a:ext cx="463320" cy="460080"/>
          </a:xfrm>
          <a:custGeom>
            <a:avLst/>
            <a:gdLst>
              <a:gd name="textAreaLeft" fmla="*/ 0 w 463320"/>
              <a:gd name="textAreaRight" fmla="*/ 463680 w 463320"/>
              <a:gd name="textAreaTop" fmla="*/ 0 h 460080"/>
              <a:gd name="textAreaBottom" fmla="*/ 460440 h 460080"/>
            </a:gdLst>
            <a:ahLst/>
            <a:rect l="textAreaLeft" t="textAreaTop" r="textAreaRight" b="textAreaBottom"/>
            <a:pathLst>
              <a:path w="12943" h="12343">
                <a:moveTo>
                  <a:pt x="2180" y="415"/>
                </a:moveTo>
                <a:cubicBezTo>
                  <a:pt x="2487" y="277"/>
                  <a:pt x="2662" y="138"/>
                  <a:pt x="3102" y="0"/>
                </a:cubicBezTo>
                <a:lnTo>
                  <a:pt x="9580" y="6"/>
                </a:lnTo>
                <a:cubicBezTo>
                  <a:pt x="10713" y="421"/>
                  <a:pt x="10208" y="81"/>
                  <a:pt x="10682" y="809"/>
                </a:cubicBezTo>
                <a:cubicBezTo>
                  <a:pt x="11271" y="2095"/>
                  <a:pt x="12577" y="5748"/>
                  <a:pt x="12943" y="7725"/>
                </a:cubicBezTo>
                <a:cubicBezTo>
                  <a:pt x="12621" y="9227"/>
                  <a:pt x="12969" y="7793"/>
                  <a:pt x="12582" y="8853"/>
                </a:cubicBezTo>
                <a:cubicBezTo>
                  <a:pt x="11635" y="9546"/>
                  <a:pt x="9017" y="11396"/>
                  <a:pt x="7959" y="11939"/>
                </a:cubicBezTo>
                <a:cubicBezTo>
                  <a:pt x="6901" y="12482"/>
                  <a:pt x="6538" y="12481"/>
                  <a:pt x="5422" y="11918"/>
                </a:cubicBezTo>
                <a:lnTo>
                  <a:pt x="388" y="8502"/>
                </a:lnTo>
                <a:cubicBezTo>
                  <a:pt x="130" y="8360"/>
                  <a:pt x="-7" y="7574"/>
                  <a:pt x="1" y="7432"/>
                </a:cubicBezTo>
                <a:lnTo>
                  <a:pt x="2180" y="415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ffffff"/>
            </a:solidFill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45000" anchor="ctr">
            <a:noAutofit/>
          </a:bodyPr>
          <a:p>
            <a:pPr algn="ctr" defTabSz="1218600">
              <a:lnSpc>
                <a:spcPct val="100000"/>
              </a:lnSpc>
            </a:pPr>
            <a:r>
              <a:rPr b="0" lang="es-BO" sz="27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4</a:t>
            </a:r>
            <a:endParaRPr b="0" lang="fr-FR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2" name="Graphique 32" descr="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6085440" y="2814480"/>
            <a:ext cx="1090440" cy="1090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3" name="ZoneTexte 28"/>
          <p:cNvSpPr/>
          <p:nvPr/>
        </p:nvSpPr>
        <p:spPr>
          <a:xfrm>
            <a:off x="-38520" y="4582080"/>
            <a:ext cx="3123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Périmètre du PAT et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ébauche du chemin d’impact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ZoneTexte 30"/>
          <p:cNvSpPr/>
          <p:nvPr/>
        </p:nvSpPr>
        <p:spPr>
          <a:xfrm>
            <a:off x="3214080" y="4570200"/>
            <a:ext cx="26406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Consolider le chemin, narratif &amp; analyse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ZoneTexte 34"/>
          <p:cNvSpPr/>
          <p:nvPr/>
        </p:nvSpPr>
        <p:spPr>
          <a:xfrm>
            <a:off x="7333560" y="4512600"/>
            <a:ext cx="2043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Produire des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indicateurs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ZoneTexte 36"/>
          <p:cNvSpPr/>
          <p:nvPr/>
        </p:nvSpPr>
        <p:spPr>
          <a:xfrm>
            <a:off x="9681840" y="4477680"/>
            <a:ext cx="25099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6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Opérationnaliser les indicateurs, cartographier les parties prenantes 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7" name="ZoneTexte 37"/>
          <p:cNvSpPr/>
          <p:nvPr/>
        </p:nvSpPr>
        <p:spPr>
          <a:xfrm>
            <a:off x="5968080" y="3905280"/>
            <a:ext cx="1365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Copil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décisionnel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Rectangle 4"/>
          <p:cNvSpPr/>
          <p:nvPr/>
        </p:nvSpPr>
        <p:spPr>
          <a:xfrm>
            <a:off x="5908320" y="1258560"/>
            <a:ext cx="1424880" cy="5599080"/>
          </a:xfrm>
          <a:prstGeom prst="rect">
            <a:avLst/>
          </a:prstGeom>
          <a:solidFill>
            <a:srgbClr val="d7f1e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uFillTx/>
              <a:latin typeface="Arial"/>
              <a:ea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0" y="727560"/>
            <a:ext cx="10515240" cy="83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8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Combien de jours représenterait </a:t>
            </a:r>
            <a:r>
              <a:rPr b="1" lang="fr-FR" sz="2800" strike="noStrike" u="sng">
                <a:solidFill>
                  <a:schemeClr val="accent1"/>
                </a:solidFill>
                <a:uFillTx/>
                <a:latin typeface="Arial"/>
                <a:ea typeface="Arial"/>
              </a:rPr>
              <a:t>votre</a:t>
            </a:r>
            <a:r>
              <a:rPr b="1" lang="fr-FR" sz="28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 implication ? </a:t>
            </a: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0" name="Flèche : pentagone 6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1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3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6" name="Image 2" descr=""/>
          <p:cNvPicPr/>
          <p:nvPr/>
        </p:nvPicPr>
        <p:blipFill>
          <a:blip r:embed="rId1"/>
          <a:stretch/>
        </p:blipFill>
        <p:spPr>
          <a:xfrm>
            <a:off x="2682000" y="2160360"/>
            <a:ext cx="2748960" cy="134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7" name="ZoneTexte 26"/>
          <p:cNvSpPr/>
          <p:nvPr/>
        </p:nvSpPr>
        <p:spPr>
          <a:xfrm>
            <a:off x="104400" y="6358680"/>
            <a:ext cx="2342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8" name="Graphique 5" descr="Classe avec un remplissage uni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26240" y="2174040"/>
            <a:ext cx="1233000" cy="1233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" name="Graphique 14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289200" y="2174040"/>
            <a:ext cx="1149120" cy="1149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" name="Graphique 16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8377560" y="2224440"/>
            <a:ext cx="1149120" cy="114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ZoneTexte 28"/>
          <p:cNvSpPr/>
          <p:nvPr/>
        </p:nvSpPr>
        <p:spPr>
          <a:xfrm>
            <a:off x="464040" y="3786840"/>
            <a:ext cx="795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1 jour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2" name="ZoneTexte 29"/>
          <p:cNvSpPr/>
          <p:nvPr/>
        </p:nvSpPr>
        <p:spPr>
          <a:xfrm>
            <a:off x="2682000" y="3786840"/>
            <a:ext cx="2265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12-17 jours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ZoneTexte 30"/>
          <p:cNvSpPr/>
          <p:nvPr/>
        </p:nvSpPr>
        <p:spPr>
          <a:xfrm>
            <a:off x="6239880" y="3786840"/>
            <a:ext cx="795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1 jour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4" name="ZoneTexte 31"/>
          <p:cNvSpPr/>
          <p:nvPr/>
        </p:nvSpPr>
        <p:spPr>
          <a:xfrm>
            <a:off x="8440560" y="3786840"/>
            <a:ext cx="795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1 jour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5" name="Rectangle 34"/>
          <p:cNvSpPr/>
          <p:nvPr/>
        </p:nvSpPr>
        <p:spPr>
          <a:xfrm>
            <a:off x="10378800" y="3553560"/>
            <a:ext cx="1500480" cy="712080"/>
          </a:xfrm>
          <a:prstGeom prst="rect">
            <a:avLst/>
          </a:prstGeom>
          <a:solidFill>
            <a:srgbClr val="0f694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15-20 jours</a:t>
            </a:r>
            <a:endParaRPr b="0" lang="fr-FR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6" name="ZoneTexte 35"/>
          <p:cNvSpPr/>
          <p:nvPr/>
        </p:nvSpPr>
        <p:spPr>
          <a:xfrm>
            <a:off x="1659240" y="3786840"/>
            <a:ext cx="852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+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7" name="ZoneTexte 37"/>
          <p:cNvSpPr/>
          <p:nvPr/>
        </p:nvSpPr>
        <p:spPr>
          <a:xfrm>
            <a:off x="5141880" y="3815640"/>
            <a:ext cx="852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+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8" name="ZoneTexte 38"/>
          <p:cNvSpPr/>
          <p:nvPr/>
        </p:nvSpPr>
        <p:spPr>
          <a:xfrm>
            <a:off x="7418880" y="3786840"/>
            <a:ext cx="852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+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9" name="ZoneTexte 39"/>
          <p:cNvSpPr/>
          <p:nvPr/>
        </p:nvSpPr>
        <p:spPr>
          <a:xfrm>
            <a:off x="9650160" y="3786840"/>
            <a:ext cx="314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=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1" lang="fr-FR" sz="4000" strike="noStrike" u="none">
              <a:solidFill>
                <a:schemeClr val="accent1"/>
              </a:solidFill>
              <a:uFillTx/>
              <a:latin typeface="Arial"/>
              <a:ea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dt" idx="6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A726A8C0-2A07-4929-A14A-56BC7A76E77F}" type="datetime1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29/09/2025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6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ED5744-0233-466B-9E6B-2D591E8B5DCB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graphicFrame>
        <p:nvGraphicFramePr>
          <p:cNvPr id="343" name="Espace réservé du contenu 27"/>
          <p:cNvGraphicFramePr/>
          <p:nvPr/>
        </p:nvGraphicFramePr>
        <p:xfrm>
          <a:off x="307080" y="2660760"/>
          <a:ext cx="11577600" cy="1755360"/>
        </p:xfrm>
        <a:graphic>
          <a:graphicData uri="http://schemas.openxmlformats.org/drawingml/2006/table">
            <a:tbl>
              <a:tblPr/>
              <a:tblGrid>
                <a:gridCol w="2749320"/>
                <a:gridCol w="2201040"/>
                <a:gridCol w="2565720"/>
                <a:gridCol w="2052360"/>
                <a:gridCol w="2008800"/>
              </a:tblGrid>
              <a:tr h="500760">
                <a:tc>
                  <a:txBody>
                    <a:bodyPr anchor="ctr">
                      <a:noAutofit/>
                    </a:bodyPr>
                    <a:p>
                      <a:endParaRPr b="0" lang="fr-FR" sz="1200" strike="noStrike" u="none">
                        <a:solidFill>
                          <a:schemeClr val="lt1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Périmètre et ébauche de chemin d’impact</a:t>
                      </a:r>
                      <a:endParaRPr b="0" lang="fr-FR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Consolider le chemin, narratif &amp; analyse</a:t>
                      </a:r>
                      <a:endParaRPr b="0" lang="fr-FR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Produire des indicateurs</a:t>
                      </a:r>
                      <a:endParaRPr b="0" lang="fr-FR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2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Opérationnaliser les indicateurs, cartographier les parties prenantes </a:t>
                      </a:r>
                      <a:endParaRPr b="0" lang="fr-FR" sz="12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</a:tr>
              <a:tr h="36648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-FR" sz="1800" strike="noStrike" u="none">
                          <a:solidFill>
                            <a:srgbClr val="0f6943"/>
                          </a:solidFill>
                          <a:uFillTx/>
                          <a:latin typeface="Arial"/>
                          <a:ea typeface="Arial"/>
                        </a:rPr>
                        <a:t>Atelier Inter-PAT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1 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1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1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1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</a:tr>
              <a:tr h="41940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fr-FR" sz="1800" strike="noStrike" u="none">
                          <a:solidFill>
                            <a:srgbClr val="0f6943"/>
                          </a:solidFill>
                          <a:uFillTx/>
                          <a:latin typeface="Arial"/>
                          <a:ea typeface="Arial"/>
                        </a:rPr>
                        <a:t>Atelier PAT territoire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1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1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1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0,5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</a:tr>
              <a:tr h="365760"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rgbClr val="0f6943"/>
                          </a:solidFill>
                          <a:uFillTx/>
                          <a:latin typeface="Arial"/>
                          <a:ea typeface="Arial"/>
                        </a:rPr>
                        <a:t>Autres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lt1"/>
                        </a:solidFill>
                        <a:uFillTx/>
                        <a:latin typeface="Arial"/>
                        <a:ea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2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1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lt1"/>
                          </a:solidFill>
                          <a:uFillTx/>
                          <a:latin typeface="Arial"/>
                          <a:ea typeface="Arial"/>
                        </a:rPr>
                        <a:t>1,5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f694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75120" y="861120"/>
            <a:ext cx="10515240" cy="90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Critères de sélection des PAT pilotes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375120" y="1893960"/>
            <a:ext cx="11280240" cy="344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8ac00"/>
              </a:buClr>
              <a:buFont typeface="Wingdings" charset="2"/>
              <a:buChar char="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Répondre à l’AMI de la DRAAF avant le 30 septembre 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8ac00"/>
              </a:buClr>
              <a:buFont typeface="Wingdings" charset="2"/>
              <a:buChar char="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Produire un court argumentaire : où en est votre PAT ? Où en est votre dispositif de suivi-évaluation ? =&gt; à adresser à </a:t>
            </a:r>
            <a:r>
              <a:rPr b="0" lang="fr-FR" sz="1900" strike="noStrike" u="sng">
                <a:solidFill>
                  <a:schemeClr val="dk1"/>
                </a:solidFill>
                <a:uFillTx/>
                <a:latin typeface="Aptos Narrow"/>
                <a:ea typeface="Arial"/>
                <a:hlinkClick r:id="rId1"/>
              </a:rPr>
              <a:t>Claire.deram@agriculture.gouv.fr</a:t>
            </a:r>
            <a:r>
              <a:rPr b="0" lang="fr-FR" sz="19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 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8ac00"/>
              </a:buClr>
              <a:buFont typeface="Wingdings" charset="2"/>
              <a:buChar char="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Diagnostic territoire déjà réalisé 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8ac00"/>
              </a:buClr>
              <a:buFont typeface="Wingdings" charset="2"/>
              <a:buChar char="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Implication de l’ élu·e référent·e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8ac00"/>
              </a:buClr>
              <a:buFont typeface="Wingdings" charset="2"/>
              <a:buChar char="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Motivation et disponibilité du/de la chargé.e de PAT. On estime le temps d’investissement à 15-20 jours de travail entre novembre 2025 et juin 2026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8ac00"/>
              </a:buClr>
              <a:buFont typeface="Wingdings" charset="2"/>
              <a:buChar char=""/>
            </a:pPr>
            <a:r>
              <a:rPr b="0" lang="fr-FR" sz="19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Capacité à organiser un copil décisionnel</a:t>
            </a:r>
            <a:endParaRPr b="0" lang="fr-FR" sz="19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8ac00"/>
              </a:buClr>
              <a:buFont typeface="Wingdings" charset="2"/>
              <a:buChar char=""/>
            </a:pPr>
            <a:r>
              <a:rPr b="1" lang="fr-FR" sz="20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Engagement du PAT à contribuer par la suite à la dynamique du réseau sur ce sujet</a:t>
            </a:r>
            <a:endParaRPr b="0" lang="fr-FR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ldNum" idx="6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B88D5C-3DD2-49C2-923E-7ED5B2DD0190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7" name="Flèche : pentagone 6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9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0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3" name="ZoneTexte 13"/>
          <p:cNvSpPr/>
          <p:nvPr/>
        </p:nvSpPr>
        <p:spPr>
          <a:xfrm>
            <a:off x="4521600" y="5766120"/>
            <a:ext cx="5244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2400" strike="noStrike" u="none">
                <a:solidFill>
                  <a:schemeClr val="accent1"/>
                </a:solidFill>
                <a:uFillTx/>
                <a:latin typeface="Aptos Narrow"/>
                <a:ea typeface="Arial"/>
              </a:rPr>
              <a:t>Autre critère : </a:t>
            </a:r>
            <a:r>
              <a:rPr b="0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Diversité des situations 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4" name="ZoneTexte 15"/>
          <p:cNvSpPr/>
          <p:nvPr/>
        </p:nvSpPr>
        <p:spPr>
          <a:xfrm>
            <a:off x="0" y="5648400"/>
            <a:ext cx="23018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18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Annonce PAT retenus le 17 octobre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75120" y="861120"/>
            <a:ext cx="10515240" cy="90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Vos questions ? 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95E40B-2AB0-47CA-AEA7-159C974585D8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7" name="Flèche : pentagone 6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8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9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0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1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2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8080" y="693360"/>
            <a:ext cx="10515240" cy="99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Contenu du webinaire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203040" y="1846080"/>
            <a:ext cx="7509600" cy="335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45720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343636"/>
              </a:buClr>
              <a:buFont typeface="Arial"/>
              <a:buAutoNum type="arabicPeriod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D’où vient cette proposition ? Quels objectifs ? 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343636"/>
              </a:buClr>
              <a:buFont typeface="Arial"/>
              <a:buAutoNum type="arabicPeriod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Quels « bénéfices » pour les 4 PAT Pilotes ? 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343636"/>
              </a:buClr>
              <a:buFont typeface="Arial"/>
              <a:buAutoNum type="arabicPeriod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Quelle implication ? 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343636"/>
              </a:buClr>
              <a:buFont typeface="Arial"/>
              <a:buAutoNum type="arabicPeriod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Les critères de sélection des PAT Pilotes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Clr>
                <a:srgbClr val="343636"/>
              </a:buClr>
              <a:buFont typeface="Arial"/>
              <a:buAutoNum type="arabicPeriod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Questions/réponses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31AD93BD-5DB6-42FA-913F-B3D73EFA48F5}" type="datetime1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29/09/2025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sldNum" idx="5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E6180EB-C98B-49A4-B3FC-1C6F404C35BE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3" name="Flèche : pentagone 7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235800" y="622800"/>
            <a:ext cx="10515240" cy="820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Origine du projet : un AAP Ademe 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95000" y="154260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5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Outiller et accompagner </a:t>
            </a:r>
            <a:r>
              <a:rPr b="0" lang="fr-FR" sz="2500" strike="noStrike" u="sng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les réseaux régionaux </a:t>
            </a:r>
            <a:r>
              <a:rPr b="0" lang="fr-FR" sz="25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pour le pilotage des PAT par suivi-évaluation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dt" idx="5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6C1D051C-EAB0-4FC9-8634-1B180E376CBC}" type="datetime1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29/09/2025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5E107BE-D945-4A9E-8A04-611CC47A194E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63" name="Image 8" descr=""/>
          <p:cNvPicPr/>
          <p:nvPr/>
        </p:nvPicPr>
        <p:blipFill>
          <a:blip r:embed="rId1"/>
          <a:stretch/>
        </p:blipFill>
        <p:spPr>
          <a:xfrm>
            <a:off x="3581280" y="2385360"/>
            <a:ext cx="5028840" cy="4173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Flèche : pentagone 9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0" name="Graphique 6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7890480" y="2385360"/>
            <a:ext cx="720000" cy="820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83480" y="666000"/>
            <a:ext cx="10515240" cy="87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Objectifs du projet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95000" y="1542600"/>
            <a:ext cx="10515240" cy="408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5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Outiller et accompagner les réseaux régionaux pour le pilotage des PAT par suivi-évaluation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C1359CE6-3EBC-4D53-95B0-C3CD57F14C55}" type="datetime1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29/09/2025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14ADC9-AB9B-43FA-A7CF-16A8CEAF0A6A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75" name="Image 8" descr=""/>
          <p:cNvPicPr/>
          <p:nvPr/>
        </p:nvPicPr>
        <p:blipFill>
          <a:blip r:embed="rId1"/>
          <a:stretch/>
        </p:blipFill>
        <p:spPr>
          <a:xfrm>
            <a:off x="165960" y="2406960"/>
            <a:ext cx="4759200" cy="394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ZoneTexte 9"/>
          <p:cNvSpPr/>
          <p:nvPr/>
        </p:nvSpPr>
        <p:spPr>
          <a:xfrm>
            <a:off x="5139000" y="2197080"/>
            <a:ext cx="705276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914400">
              <a:lnSpc>
                <a:spcPct val="100000"/>
              </a:lnSpc>
              <a:buClr>
                <a:srgbClr val="343636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Organiser une </a:t>
            </a:r>
            <a:r>
              <a:rPr b="1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formation (1jour)</a:t>
            </a:r>
            <a:r>
              <a:rPr b="0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 sur les bases et enjeux du suivi-évaluation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343636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Faire </a:t>
            </a:r>
            <a:r>
              <a:rPr b="1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monter en compétences </a:t>
            </a:r>
            <a:r>
              <a:rPr b="0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le réseau régional sur le suivi-évaluation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343636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… </a:t>
            </a:r>
            <a:r>
              <a:rPr b="0" lang="fr-FR" sz="2400" strike="noStrike" u="none">
                <a:solidFill>
                  <a:srgbClr val="0f6943"/>
                </a:solidFill>
                <a:uFillTx/>
                <a:latin typeface="Aptos Narrow"/>
                <a:ea typeface="Arial"/>
              </a:rPr>
              <a:t>En accompagnant concrètement </a:t>
            </a:r>
            <a:r>
              <a:rPr b="1" lang="fr-FR" sz="2400" strike="noStrike" u="none">
                <a:solidFill>
                  <a:srgbClr val="0f6943"/>
                </a:solidFill>
                <a:uFillTx/>
                <a:latin typeface="Aptos Narrow"/>
                <a:ea typeface="Arial"/>
              </a:rPr>
              <a:t>4 PAT pilotes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343636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Rédiger un </a:t>
            </a:r>
            <a:r>
              <a:rPr b="1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argumentaire pour le pilotage par SE 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343636"/>
              </a:buClr>
              <a:buFont typeface="Arial"/>
              <a:buChar char="•"/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Capitaliser et partager les outils développés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Flèche : pentagone 10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3" name="Graphique 6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4341240" y="2598120"/>
            <a:ext cx="492840" cy="562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0" y="727560"/>
            <a:ext cx="10515240" cy="83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28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Rendre l’évaluation désirable </a:t>
            </a:r>
            <a:endParaRPr b="0" lang="fr-FR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5" name="Flèche : pentagone 6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1" name="Image 4" descr="Une image contenant dessin, clipart, croquis, dessin humoristique&#10;&#10;Le contenu généré par l’IA peut être incorrect."/>
          <p:cNvPicPr/>
          <p:nvPr/>
        </p:nvPicPr>
        <p:blipFill>
          <a:blip r:embed="rId1"/>
          <a:stretch/>
        </p:blipFill>
        <p:spPr>
          <a:xfrm>
            <a:off x="5403240" y="1319040"/>
            <a:ext cx="6468480" cy="504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ZoneTexte 15"/>
          <p:cNvSpPr/>
          <p:nvPr/>
        </p:nvSpPr>
        <p:spPr>
          <a:xfrm>
            <a:off x="6788880" y="6368400"/>
            <a:ext cx="50828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fr-FR" sz="12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Illustration de Jochen Gerner, paru dans Telerama (09/03/2013)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3" name="Image 17" descr=""/>
          <p:cNvPicPr/>
          <p:nvPr/>
        </p:nvPicPr>
        <p:blipFill>
          <a:blip r:embed="rId2"/>
          <a:stretch/>
        </p:blipFill>
        <p:spPr>
          <a:xfrm>
            <a:off x="1594800" y="1609560"/>
            <a:ext cx="2773080" cy="4520520"/>
          </a:xfrm>
          <a:prstGeom prst="rect">
            <a:avLst/>
          </a:prstGeom>
          <a:noFill/>
          <a:ln w="0">
            <a:solidFill>
              <a:srgbClr val="0f6943"/>
            </a:solidFill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77920" y="962280"/>
            <a:ext cx="9465480" cy="80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Les bénéfices escomptés pour les 4 PAT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3367080" y="4638240"/>
            <a:ext cx="8670240" cy="196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pour gagner :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c000"/>
              </a:buClr>
              <a:buSzPct val="120000"/>
              <a:buFont typeface="Arial"/>
              <a:buChar char="•"/>
              <a:tabLst>
                <a:tab algn="l" pos="0"/>
              </a:tabLst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En capacités à piloter : objectifs clairs, priorisation, financements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c000"/>
              </a:buClr>
              <a:buSzPct val="120000"/>
              <a:buFont typeface="Arial"/>
              <a:buChar char="•"/>
              <a:tabLst>
                <a:tab algn="l" pos="0"/>
              </a:tabLst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En cohérence 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c000"/>
              </a:buClr>
              <a:buSzPct val="120000"/>
              <a:buFont typeface="Arial"/>
              <a:buChar char="•"/>
              <a:tabLst>
                <a:tab algn="l" pos="0"/>
              </a:tabLst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En lisibilité &amp; communication vers les partenaires et les élus</a:t>
            </a: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5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6" name="Flèche : pentagone 3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0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2" name="Graphique 15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121040" y="2198160"/>
            <a:ext cx="1628280" cy="7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Graphique 17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510920" y="3492360"/>
            <a:ext cx="848880" cy="872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Graphique 19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1721880" y="4912200"/>
            <a:ext cx="637920" cy="64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5" name="Graphique 21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1463400" y="5748120"/>
            <a:ext cx="752040" cy="75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ZoneTexte 23"/>
          <p:cNvSpPr/>
          <p:nvPr/>
        </p:nvSpPr>
        <p:spPr>
          <a:xfrm>
            <a:off x="3480120" y="2058480"/>
            <a:ext cx="8267040" cy="12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La production d’outils : </a:t>
            </a:r>
            <a:endParaRPr b="0" lang="fr-FR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ct val="100000"/>
              </a:lnSpc>
              <a:buClr>
                <a:srgbClr val="ffc000"/>
              </a:buClr>
              <a:buSzPct val="120000"/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 </a:t>
            </a: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Un tableau de bord d’indicateurs opérationnels </a:t>
            </a:r>
            <a:endParaRPr b="0" lang="fr-FR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-216000" defTabSz="914400">
              <a:lnSpc>
                <a:spcPct val="100000"/>
              </a:lnSpc>
              <a:buClr>
                <a:srgbClr val="ffc000"/>
              </a:buClr>
              <a:buSzPct val="120000"/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 </a:t>
            </a: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Un diagramme et un narratif de votre stratégie alimentaire </a:t>
            </a:r>
            <a:endParaRPr b="0" lang="fr-FR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ZoneTexte 25"/>
          <p:cNvSpPr/>
          <p:nvPr/>
        </p:nvSpPr>
        <p:spPr>
          <a:xfrm>
            <a:off x="3367080" y="3549600"/>
            <a:ext cx="464148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ffc000"/>
              </a:buClr>
              <a:buSzPct val="120000"/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Des ateliers entre pairs </a:t>
            </a:r>
            <a:endParaRPr b="0" lang="fr-FR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ffc000"/>
              </a:buClr>
              <a:buSzPct val="120000"/>
              <a:buFont typeface="Arial"/>
              <a:buChar char="•"/>
            </a:pPr>
            <a:r>
              <a:rPr b="0" lang="fr-FR" sz="2500" strike="noStrike" u="none">
                <a:solidFill>
                  <a:schemeClr val="dk1"/>
                </a:solidFill>
                <a:uFillTx/>
                <a:latin typeface="Aptos Narrow"/>
                <a:ea typeface="Arial"/>
              </a:rPr>
              <a:t>Un regard extérieur</a:t>
            </a:r>
            <a:endParaRPr b="0" lang="fr-FR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48"/>
          <p:cNvSpPr/>
          <p:nvPr/>
        </p:nvSpPr>
        <p:spPr>
          <a:xfrm>
            <a:off x="4582080" y="1442880"/>
            <a:ext cx="869400" cy="5414760"/>
          </a:xfrm>
          <a:prstGeom prst="rect">
            <a:avLst/>
          </a:prstGeom>
          <a:solidFill>
            <a:srgbClr val="f8ac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uFillTx/>
              <a:latin typeface="Arial"/>
              <a:ea typeface="Arial"/>
            </a:endParaRPr>
          </a:p>
        </p:txBody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27080" y="648000"/>
            <a:ext cx="10515240" cy="100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Déroulé de la démarche et implication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ldNum" idx="6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1C7EA7A-1D29-4B99-8F82-03E9CD3F1894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1" name="Flèche : pentagone 6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7" name="Flèche : droite 14"/>
          <p:cNvSpPr/>
          <p:nvPr/>
        </p:nvSpPr>
        <p:spPr>
          <a:xfrm>
            <a:off x="60840" y="2213640"/>
            <a:ext cx="11958120" cy="68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8ac00"/>
          </a:solidFill>
          <a:ln>
            <a:solidFill>
              <a:srgbClr val="6c4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Nov.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Déc. 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Jan 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Fév. 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Mars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Avril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Mai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Juin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Jt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Août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Sept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	</a:t>
            </a: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Oct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8" name="Graphique 15" descr="Classe avec un remplissage uni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648360" y="4265280"/>
            <a:ext cx="914040" cy="91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Image 19" descr=""/>
          <p:cNvPicPr/>
          <p:nvPr/>
        </p:nvPicPr>
        <p:blipFill>
          <a:blip r:embed="rId3"/>
          <a:stretch/>
        </p:blipFill>
        <p:spPr>
          <a:xfrm>
            <a:off x="2272680" y="4276800"/>
            <a:ext cx="685440" cy="66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0" name="Graphique 21" descr="Avis des clients avec un remplissage uni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829600" y="5571000"/>
            <a:ext cx="869400" cy="91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1" name="Rectangle : coins arrondis 22"/>
          <p:cNvSpPr/>
          <p:nvPr/>
        </p:nvSpPr>
        <p:spPr>
          <a:xfrm>
            <a:off x="340560" y="3627000"/>
            <a:ext cx="1517760" cy="5986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f6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Participation à une </a:t>
            </a:r>
            <a:r>
              <a:rPr b="1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formation</a:t>
            </a: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 sur le suivi-évaluation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" name="Rectangle : coins arrondis 23"/>
          <p:cNvSpPr/>
          <p:nvPr/>
        </p:nvSpPr>
        <p:spPr>
          <a:xfrm>
            <a:off x="1964160" y="3646440"/>
            <a:ext cx="5825160" cy="5792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f6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Construction du dispositif de suivi-évaluation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Ateliers 4 PAT + Animateurs régionaux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3" name="Image 24" descr=""/>
          <p:cNvPicPr/>
          <p:nvPr/>
        </p:nvPicPr>
        <p:blipFill>
          <a:blip r:embed="rId6"/>
          <a:stretch/>
        </p:blipFill>
        <p:spPr>
          <a:xfrm>
            <a:off x="3655080" y="4276800"/>
            <a:ext cx="685440" cy="66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4" name="Image 25" descr=""/>
          <p:cNvPicPr/>
          <p:nvPr/>
        </p:nvPicPr>
        <p:blipFill>
          <a:blip r:embed="rId7"/>
          <a:stretch/>
        </p:blipFill>
        <p:spPr>
          <a:xfrm>
            <a:off x="5037480" y="4303800"/>
            <a:ext cx="685440" cy="66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5" name="Image 26" descr=""/>
          <p:cNvPicPr/>
          <p:nvPr/>
        </p:nvPicPr>
        <p:blipFill>
          <a:blip r:embed="rId8"/>
          <a:stretch/>
        </p:blipFill>
        <p:spPr>
          <a:xfrm>
            <a:off x="6419880" y="4303800"/>
            <a:ext cx="685440" cy="66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" name="Flèche : courbe vers le haut 27"/>
          <p:cNvSpPr/>
          <p:nvPr/>
        </p:nvSpPr>
        <p:spPr>
          <a:xfrm>
            <a:off x="2563560" y="5011920"/>
            <a:ext cx="1401480" cy="497880"/>
          </a:xfrm>
          <a:prstGeom prst="curvedUpArrow">
            <a:avLst>
              <a:gd name="adj1" fmla="val 5321"/>
              <a:gd name="adj2" fmla="val 21338"/>
              <a:gd name="adj3" fmla="val 19304"/>
            </a:avLst>
          </a:prstGeom>
          <a:solidFill>
            <a:srgbClr val="0f6943"/>
          </a:solidFill>
          <a:ln>
            <a:solidFill>
              <a:srgbClr val="0f6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  <a:ea typeface="Arial"/>
            </a:endParaRPr>
          </a:p>
        </p:txBody>
      </p:sp>
      <p:sp>
        <p:nvSpPr>
          <p:cNvPr id="227" name="Flèche : courbe vers le haut 28"/>
          <p:cNvSpPr/>
          <p:nvPr/>
        </p:nvSpPr>
        <p:spPr>
          <a:xfrm>
            <a:off x="4021560" y="5044320"/>
            <a:ext cx="1401480" cy="497880"/>
          </a:xfrm>
          <a:prstGeom prst="curvedUpArrow">
            <a:avLst>
              <a:gd name="adj1" fmla="val 5321"/>
              <a:gd name="adj2" fmla="val 21338"/>
              <a:gd name="adj3" fmla="val 19304"/>
            </a:avLst>
          </a:prstGeom>
          <a:solidFill>
            <a:srgbClr val="0f6943"/>
          </a:solidFill>
          <a:ln>
            <a:solidFill>
              <a:srgbClr val="0f6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  <a:ea typeface="Arial"/>
            </a:endParaRPr>
          </a:p>
        </p:txBody>
      </p:sp>
      <p:sp>
        <p:nvSpPr>
          <p:cNvPr id="228" name="Flèche : courbe vers le haut 29"/>
          <p:cNvSpPr/>
          <p:nvPr/>
        </p:nvSpPr>
        <p:spPr>
          <a:xfrm>
            <a:off x="5519160" y="5044320"/>
            <a:ext cx="1401480" cy="497880"/>
          </a:xfrm>
          <a:prstGeom prst="curvedUpArrow">
            <a:avLst>
              <a:gd name="adj1" fmla="val 5321"/>
              <a:gd name="adj2" fmla="val 21338"/>
              <a:gd name="adj3" fmla="val 19304"/>
            </a:avLst>
          </a:prstGeom>
          <a:solidFill>
            <a:srgbClr val="0f6943"/>
          </a:solidFill>
          <a:ln>
            <a:solidFill>
              <a:srgbClr val="0f6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dk1"/>
              </a:solidFill>
              <a:uFillTx/>
              <a:latin typeface="Arial"/>
              <a:ea typeface="Arial"/>
            </a:endParaRPr>
          </a:p>
        </p:txBody>
      </p:sp>
      <p:pic>
        <p:nvPicPr>
          <p:cNvPr id="229" name="Image 31" descr=""/>
          <p:cNvPicPr/>
          <p:nvPr/>
        </p:nvPicPr>
        <p:blipFill>
          <a:blip r:embed="rId9"/>
          <a:stretch/>
        </p:blipFill>
        <p:spPr>
          <a:xfrm>
            <a:off x="9269280" y="4353120"/>
            <a:ext cx="721440" cy="75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Rectangle : coins arrondis 32"/>
          <p:cNvSpPr/>
          <p:nvPr/>
        </p:nvSpPr>
        <p:spPr>
          <a:xfrm>
            <a:off x="7878960" y="3627000"/>
            <a:ext cx="3860280" cy="57924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f6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Elaboration d’un argumentaire pour un pilotage par le SE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Formalisation d’une </a:t>
            </a:r>
            <a:r>
              <a:rPr b="1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boite à outils 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Webinaire de restitution des résultats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1" name="Graphique 33" descr="Avis des clients avec un remplissage uni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>
          <a:xfrm>
            <a:off x="4285080" y="5571000"/>
            <a:ext cx="869400" cy="91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2" name="Graphique 34" descr="Avis des clients avec un remplissage uni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>
          <a:xfrm>
            <a:off x="5815800" y="5571000"/>
            <a:ext cx="869400" cy="91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Graphique 36" descr="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>
          <a:xfrm>
            <a:off x="3657960" y="2799360"/>
            <a:ext cx="746640" cy="74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Graphique 39" descr="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>
          <a:xfrm>
            <a:off x="6334200" y="2799360"/>
            <a:ext cx="738720" cy="738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" name="Graphique 43" descr="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>
          <a:xfrm>
            <a:off x="4660920" y="1533240"/>
            <a:ext cx="704520" cy="7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6" name="Image 45" descr=""/>
          <p:cNvPicPr/>
          <p:nvPr/>
        </p:nvPicPr>
        <p:blipFill>
          <a:blip r:embed="rId20"/>
          <a:stretch/>
        </p:blipFill>
        <p:spPr>
          <a:xfrm>
            <a:off x="8002080" y="4263840"/>
            <a:ext cx="885600" cy="82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Graphique 47" descr=""/>
          <p:cNvPicPr/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/>
        </p:blipFill>
        <p:spPr>
          <a:xfrm>
            <a:off x="10467360" y="4276800"/>
            <a:ext cx="847440" cy="84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8" name="Rectangle : coins arrondis 49"/>
          <p:cNvSpPr/>
          <p:nvPr/>
        </p:nvSpPr>
        <p:spPr>
          <a:xfrm>
            <a:off x="2154960" y="2860920"/>
            <a:ext cx="1435320" cy="5986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f69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Copil décisionnel 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Pré-municipales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9" name="Rectangle : coins arrondis 50"/>
          <p:cNvSpPr/>
          <p:nvPr/>
        </p:nvSpPr>
        <p:spPr>
          <a:xfrm>
            <a:off x="7102440" y="2841480"/>
            <a:ext cx="1435320" cy="598680"/>
          </a:xfrm>
          <a:prstGeom prst="roundRect">
            <a:avLst>
              <a:gd name="adj" fmla="val 16667"/>
            </a:avLst>
          </a:prstGeom>
          <a:noFill/>
          <a:ln>
            <a:solidFill>
              <a:srgbClr val="d25d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d25d5d"/>
                </a:solidFill>
                <a:uFillTx/>
                <a:latin typeface="Arial"/>
                <a:ea typeface="Arial"/>
              </a:rPr>
              <a:t>Option 2 : Copil décisionnel 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d25d5d"/>
                </a:solidFill>
                <a:uFillTx/>
                <a:latin typeface="Arial"/>
                <a:ea typeface="Arial"/>
              </a:rPr>
              <a:t>post-municipales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0" name="ZoneTexte 52"/>
          <p:cNvSpPr/>
          <p:nvPr/>
        </p:nvSpPr>
        <p:spPr>
          <a:xfrm>
            <a:off x="2563560" y="6459840"/>
            <a:ext cx="6144120" cy="2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+ mise en pratique sur son territoire avec l’appui du réseau régional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ZoneTexte 54"/>
          <p:cNvSpPr/>
          <p:nvPr/>
        </p:nvSpPr>
        <p:spPr>
          <a:xfrm>
            <a:off x="582120" y="5510160"/>
            <a:ext cx="112608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Toulouse et 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FR" sz="1100" strike="noStrike" u="none">
                <a:solidFill>
                  <a:srgbClr val="0f6943"/>
                </a:solidFill>
                <a:uFillTx/>
                <a:latin typeface="Arial"/>
                <a:ea typeface="Arial"/>
              </a:rPr>
              <a:t>Montpellier </a:t>
            </a:r>
            <a:endParaRPr b="0" lang="fr-FR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27080" y="648000"/>
            <a:ext cx="10515240" cy="100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40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Déroulé de la démarche et implication</a:t>
            </a:r>
            <a:endParaRPr b="0" lang="fr-FR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ldNum" idx="6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7C62A09-A8A8-420B-8C79-3E4DF7C45107}" type="slidenum">
              <a:rPr b="0" lang="fr-FR" sz="12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4" name="Flèche : pentagone 6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5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6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7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9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0" name="Image 2" descr=""/>
          <p:cNvPicPr/>
          <p:nvPr/>
        </p:nvPicPr>
        <p:blipFill>
          <a:blip r:embed="rId1"/>
          <a:stretch/>
        </p:blipFill>
        <p:spPr>
          <a:xfrm>
            <a:off x="619560" y="2438280"/>
            <a:ext cx="4068000" cy="198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1" name="ZoneTexte 4"/>
          <p:cNvSpPr/>
          <p:nvPr/>
        </p:nvSpPr>
        <p:spPr>
          <a:xfrm>
            <a:off x="5384880" y="2438280"/>
            <a:ext cx="61412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Quels contenus ?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800" strike="noStrike" u="none">
                <a:solidFill>
                  <a:schemeClr val="dk2">
                    <a:lumMod val="50000"/>
                  </a:schemeClr>
                </a:solidFill>
                <a:uFillTx/>
                <a:latin typeface="Arial"/>
                <a:ea typeface="Arial"/>
              </a:rPr>
              <a:t>Quelle quantité de travail ?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225360" y="650520"/>
            <a:ext cx="10515240" cy="63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fr-FR" sz="3200" strike="noStrike" u="none">
                <a:solidFill>
                  <a:schemeClr val="accent1"/>
                </a:solidFill>
                <a:uFillTx/>
                <a:latin typeface="Arial"/>
                <a:ea typeface="Arial"/>
              </a:rPr>
              <a:t>Syalinnov : la démarche retenue pour l’Occitanie</a:t>
            </a:r>
            <a:endParaRPr b="0" lang="fr-FR" sz="3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733680" y="4594680"/>
            <a:ext cx="11372040" cy="157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Émergence 2015-2018. Guide méthodologique janvier 2018</a:t>
            </a: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Plateforme web 2021 </a:t>
            </a:r>
            <a:r>
              <a:rPr b="0" lang="fr-FR" sz="1800" strike="noStrike" u="sng">
                <a:solidFill>
                  <a:schemeClr val="dk1"/>
                </a:solidFill>
                <a:uFillTx/>
                <a:latin typeface="Arial"/>
                <a:ea typeface="Arial"/>
                <a:hlinkClick r:id="rId1"/>
              </a:rPr>
              <a:t>www.syalinnov.org</a:t>
            </a:r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  </a:t>
            </a: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Accompagnement d’une vingtaine de PAT depuis 2019</a:t>
            </a: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43636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Développement d’un parcours en ligne et d’une formation continue de 2j à l’Institut Agro Montpellier</a:t>
            </a:r>
            <a:endParaRPr b="0" lang="fr-FR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254" name="Image 7" descr=""/>
          <p:cNvPicPr/>
          <p:nvPr/>
        </p:nvPicPr>
        <p:blipFill>
          <a:blip r:embed="rId2"/>
          <a:stretch/>
        </p:blipFill>
        <p:spPr>
          <a:xfrm>
            <a:off x="11083320" y="6237360"/>
            <a:ext cx="1022400" cy="59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5" name="Image 9" descr=""/>
          <p:cNvPicPr/>
          <p:nvPr/>
        </p:nvPicPr>
        <p:blipFill>
          <a:blip r:embed="rId3"/>
          <a:stretch/>
        </p:blipFill>
        <p:spPr>
          <a:xfrm>
            <a:off x="9336240" y="6207480"/>
            <a:ext cx="1746720" cy="65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6" name="Image 10" descr=""/>
          <p:cNvPicPr/>
          <p:nvPr/>
        </p:nvPicPr>
        <p:blipFill>
          <a:blip r:embed="rId4"/>
          <a:stretch/>
        </p:blipFill>
        <p:spPr>
          <a:xfrm>
            <a:off x="5047200" y="6354000"/>
            <a:ext cx="1672920" cy="365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7" name="ZoneTexte 11"/>
          <p:cNvSpPr/>
          <p:nvPr/>
        </p:nvSpPr>
        <p:spPr>
          <a:xfrm>
            <a:off x="6720120" y="6382800"/>
            <a:ext cx="26157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fr-FR" sz="1400" strike="noStrike" u="none">
                <a:solidFill>
                  <a:srgbClr val="343636"/>
                </a:solidFill>
                <a:uFillTx/>
                <a:latin typeface="Arial"/>
                <a:ea typeface="Arial"/>
              </a:rPr>
              <a:t>Une démarche développée par 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8" name="Image 5" descr="Une image contenant texte, capture d’écran, Police, graphisme&#10;&#10;Le contenu généré par l’IA peut être incorrect."/>
          <p:cNvPicPr/>
          <p:nvPr/>
        </p:nvPicPr>
        <p:blipFill>
          <a:blip r:embed="rId5"/>
          <a:stretch/>
        </p:blipFill>
        <p:spPr>
          <a:xfrm>
            <a:off x="1008360" y="1476720"/>
            <a:ext cx="2434680" cy="2913120"/>
          </a:xfrm>
          <a:prstGeom prst="rect">
            <a:avLst/>
          </a:prstGeom>
          <a:noFill/>
          <a:ln w="0">
            <a:solidFill>
              <a:srgbClr val="ffffff">
                <a:lumMod val="50000"/>
              </a:srgbClr>
            </a:solidFill>
          </a:ln>
        </p:spPr>
      </p:pic>
      <p:pic>
        <p:nvPicPr>
          <p:cNvPr id="259" name="Image 12" descr=""/>
          <p:cNvPicPr/>
          <p:nvPr/>
        </p:nvPicPr>
        <p:blipFill>
          <a:blip r:embed="rId6"/>
          <a:stretch/>
        </p:blipFill>
        <p:spPr>
          <a:xfrm>
            <a:off x="4264200" y="1490040"/>
            <a:ext cx="3118320" cy="2900160"/>
          </a:xfrm>
          <a:prstGeom prst="rect">
            <a:avLst/>
          </a:prstGeom>
          <a:noFill/>
          <a:ln w="0">
            <a:solidFill>
              <a:srgbClr val="ffffff">
                <a:lumMod val="50000"/>
              </a:srgbClr>
            </a:solidFill>
          </a:ln>
        </p:spPr>
      </p:pic>
      <p:pic>
        <p:nvPicPr>
          <p:cNvPr id="260" name="Image 16" descr=""/>
          <p:cNvPicPr/>
          <p:nvPr/>
        </p:nvPicPr>
        <p:blipFill>
          <a:blip r:embed="rId7"/>
          <a:stretch/>
        </p:blipFill>
        <p:spPr>
          <a:xfrm>
            <a:off x="8142840" y="1489680"/>
            <a:ext cx="2940120" cy="2842920"/>
          </a:xfrm>
          <a:prstGeom prst="rect">
            <a:avLst/>
          </a:prstGeom>
          <a:noFill/>
          <a:ln w="0">
            <a:solidFill>
              <a:srgbClr val="ffffff">
                <a:lumMod val="50000"/>
              </a:srgbClr>
            </a:solidFill>
          </a:ln>
        </p:spPr>
      </p:pic>
      <p:sp>
        <p:nvSpPr>
          <p:cNvPr id="261" name="Flèche : pentagone 4"/>
          <p:cNvSpPr/>
          <p:nvPr/>
        </p:nvSpPr>
        <p:spPr>
          <a:xfrm>
            <a:off x="0" y="0"/>
            <a:ext cx="1594440" cy="537480"/>
          </a:xfrm>
          <a:prstGeom prst="homePlate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Sommaire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2" name="Flèche : pentagone 8"/>
          <p:cNvSpPr/>
          <p:nvPr/>
        </p:nvSpPr>
        <p:spPr>
          <a:xfrm>
            <a:off x="15627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Origine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3" name="Flèche : pentagone 8"/>
          <p:cNvSpPr/>
          <p:nvPr/>
        </p:nvSpPr>
        <p:spPr>
          <a:xfrm>
            <a:off x="312516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Intérêts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4" name="Flèche : pentagone 8"/>
          <p:cNvSpPr/>
          <p:nvPr/>
        </p:nvSpPr>
        <p:spPr>
          <a:xfrm>
            <a:off x="4687920" y="0"/>
            <a:ext cx="1680120" cy="537480"/>
          </a:xfrm>
          <a:custGeom>
            <a:avLst/>
            <a:gdLst>
              <a:gd name="textAreaLeft" fmla="*/ 0 w 1680120"/>
              <a:gd name="textAreaRight" fmla="*/ 1680480 w 168012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rgbClr val="f8a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Implications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Flèche : pentagone 8"/>
          <p:cNvSpPr/>
          <p:nvPr/>
        </p:nvSpPr>
        <p:spPr>
          <a:xfrm>
            <a:off x="62506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Sélection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6" name="Flèche : pentagone 8"/>
          <p:cNvSpPr/>
          <p:nvPr/>
        </p:nvSpPr>
        <p:spPr>
          <a:xfrm>
            <a:off x="7813080" y="0"/>
            <a:ext cx="1594440" cy="537480"/>
          </a:xfrm>
          <a:custGeom>
            <a:avLst/>
            <a:gdLst>
              <a:gd name="textAreaLeft" fmla="*/ 0 w 1594440"/>
              <a:gd name="textAreaRight" fmla="*/ 1594800 w 1594440"/>
              <a:gd name="textAreaTop" fmla="*/ 0 h 537480"/>
              <a:gd name="textAreaBottom" fmla="*/ 537840 h 537480"/>
            </a:gdLst>
            <a:ahLst/>
            <a:rect l="textAreaLeft" t="textAreaTop" r="textAreaRight" b="textAreaBottom"/>
            <a:pathLst>
              <a:path w="1594821" h="537882">
                <a:moveTo>
                  <a:pt x="0" y="0"/>
                </a:moveTo>
                <a:lnTo>
                  <a:pt x="1325880" y="0"/>
                </a:lnTo>
                <a:lnTo>
                  <a:pt x="1594821" y="268941"/>
                </a:lnTo>
                <a:lnTo>
                  <a:pt x="1325880" y="537882"/>
                </a:lnTo>
                <a:lnTo>
                  <a:pt x="0" y="537882"/>
                </a:lnTo>
                <a:lnTo>
                  <a:pt x="314660" y="24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Q/R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Thème Office">
  <a:themeElements>
    <a:clrScheme name="Personnalisé 1">
      <a:dk1>
        <a:srgbClr val="343636"/>
      </a:dk1>
      <a:lt1>
        <a:srgbClr val="ffffff"/>
      </a:lt1>
      <a:dk2>
        <a:srgbClr val="282828"/>
      </a:dk2>
      <a:lt2>
        <a:srgbClr val="ffffff"/>
      </a:lt2>
      <a:accent1>
        <a:srgbClr val="f8ac00"/>
      </a:accent1>
      <a:accent2>
        <a:srgbClr val="3fb398"/>
      </a:accent2>
      <a:accent3>
        <a:srgbClr val="a1daf8"/>
      </a:accent3>
      <a:accent4>
        <a:srgbClr val="f3a6b7"/>
      </a:accent4>
      <a:accent5>
        <a:srgbClr val="5b9bd5"/>
      </a:accent5>
      <a:accent6>
        <a:srgbClr val="ff8300"/>
      </a:accent6>
      <a:hlink>
        <a:srgbClr val="282828"/>
      </a:hlink>
      <a:folHlink>
        <a:srgbClr val="f87a00"/>
      </a:folHlink>
    </a:clrScheme>
    <a:fontScheme name="Arial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_Thème Office">
  <a:themeElements>
    <a:clrScheme name="Personnalisé 1">
      <a:dk1>
        <a:srgbClr val="343636"/>
      </a:dk1>
      <a:lt1>
        <a:srgbClr val="ffffff"/>
      </a:lt1>
      <a:dk2>
        <a:srgbClr val="282828"/>
      </a:dk2>
      <a:lt2>
        <a:srgbClr val="ffffff"/>
      </a:lt2>
      <a:accent1>
        <a:srgbClr val="f8ac00"/>
      </a:accent1>
      <a:accent2>
        <a:srgbClr val="3fb398"/>
      </a:accent2>
      <a:accent3>
        <a:srgbClr val="a1daf8"/>
      </a:accent3>
      <a:accent4>
        <a:srgbClr val="f3a6b7"/>
      </a:accent4>
      <a:accent5>
        <a:srgbClr val="5b9bd5"/>
      </a:accent5>
      <a:accent6>
        <a:srgbClr val="ff8300"/>
      </a:accent6>
      <a:hlink>
        <a:srgbClr val="282828"/>
      </a:hlink>
      <a:folHlink>
        <a:srgbClr val="f87a00"/>
      </a:folHlink>
    </a:clrScheme>
    <a:fontScheme name="Arial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Thème Office">
  <a:themeElements>
    <a:clrScheme name="Personnalisé 1">
      <a:dk1>
        <a:srgbClr val="343636"/>
      </a:dk1>
      <a:lt1>
        <a:srgbClr val="ffffff"/>
      </a:lt1>
      <a:dk2>
        <a:srgbClr val="282828"/>
      </a:dk2>
      <a:lt2>
        <a:srgbClr val="ffffff"/>
      </a:lt2>
      <a:accent1>
        <a:srgbClr val="f8ac00"/>
      </a:accent1>
      <a:accent2>
        <a:srgbClr val="3fb398"/>
      </a:accent2>
      <a:accent3>
        <a:srgbClr val="a1daf8"/>
      </a:accent3>
      <a:accent4>
        <a:srgbClr val="f3a6b7"/>
      </a:accent4>
      <a:accent5>
        <a:srgbClr val="5b9bd5"/>
      </a:accent5>
      <a:accent6>
        <a:srgbClr val="ff8300"/>
      </a:accent6>
      <a:hlink>
        <a:srgbClr val="282828"/>
      </a:hlink>
      <a:folHlink>
        <a:srgbClr val="f87a00"/>
      </a:folHlink>
    </a:clrScheme>
    <a:fontScheme name="Arial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_Thème Office">
  <a:themeElements>
    <a:clrScheme name="Personnalisé 1">
      <a:dk1>
        <a:srgbClr val="343636"/>
      </a:dk1>
      <a:lt1>
        <a:srgbClr val="ffffff"/>
      </a:lt1>
      <a:dk2>
        <a:srgbClr val="282828"/>
      </a:dk2>
      <a:lt2>
        <a:srgbClr val="ffffff"/>
      </a:lt2>
      <a:accent1>
        <a:srgbClr val="f8ac00"/>
      </a:accent1>
      <a:accent2>
        <a:srgbClr val="3fb398"/>
      </a:accent2>
      <a:accent3>
        <a:srgbClr val="a1daf8"/>
      </a:accent3>
      <a:accent4>
        <a:srgbClr val="f3a6b7"/>
      </a:accent4>
      <a:accent5>
        <a:srgbClr val="5b9bd5"/>
      </a:accent5>
      <a:accent6>
        <a:srgbClr val="ff8300"/>
      </a:accent6>
      <a:hlink>
        <a:srgbClr val="282828"/>
      </a:hlink>
      <a:folHlink>
        <a:srgbClr val="f87a00"/>
      </a:folHlink>
    </a:clrScheme>
    <a:fontScheme name="Arial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_Thème Office">
  <a:themeElements>
    <a:clrScheme name="Personnalisé 1">
      <a:dk1>
        <a:srgbClr val="343636"/>
      </a:dk1>
      <a:lt1>
        <a:srgbClr val="ffffff"/>
      </a:lt1>
      <a:dk2>
        <a:srgbClr val="282828"/>
      </a:dk2>
      <a:lt2>
        <a:srgbClr val="ffffff"/>
      </a:lt2>
      <a:accent1>
        <a:srgbClr val="f8ac00"/>
      </a:accent1>
      <a:accent2>
        <a:srgbClr val="3fb398"/>
      </a:accent2>
      <a:accent3>
        <a:srgbClr val="a1daf8"/>
      </a:accent3>
      <a:accent4>
        <a:srgbClr val="f3a6b7"/>
      </a:accent4>
      <a:accent5>
        <a:srgbClr val="5b9bd5"/>
      </a:accent5>
      <a:accent6>
        <a:srgbClr val="ff8300"/>
      </a:accent6>
      <a:hlink>
        <a:srgbClr val="282828"/>
      </a:hlink>
      <a:folHlink>
        <a:srgbClr val="f87a00"/>
      </a:folHlink>
    </a:clrScheme>
    <a:fontScheme name="Arial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_Thème Office">
  <a:themeElements>
    <a:clrScheme name="Personnalisé 1">
      <a:dk1>
        <a:srgbClr val="343636"/>
      </a:dk1>
      <a:lt1>
        <a:srgbClr val="ffffff"/>
      </a:lt1>
      <a:dk2>
        <a:srgbClr val="282828"/>
      </a:dk2>
      <a:lt2>
        <a:srgbClr val="ffffff"/>
      </a:lt2>
      <a:accent1>
        <a:srgbClr val="f8ac00"/>
      </a:accent1>
      <a:accent2>
        <a:srgbClr val="3fb398"/>
      </a:accent2>
      <a:accent3>
        <a:srgbClr val="a1daf8"/>
      </a:accent3>
      <a:accent4>
        <a:srgbClr val="f3a6b7"/>
      </a:accent4>
      <a:accent5>
        <a:srgbClr val="5b9bd5"/>
      </a:accent5>
      <a:accent6>
        <a:srgbClr val="ff8300"/>
      </a:accent6>
      <a:hlink>
        <a:srgbClr val="282828"/>
      </a:hlink>
      <a:folHlink>
        <a:srgbClr val="f87a00"/>
      </a:folHlink>
    </a:clrScheme>
    <a:fontScheme name="Arial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1_Thème Office">
  <a:themeElements>
    <a:clrScheme name="Personnalisé 1">
      <a:dk1>
        <a:srgbClr val="343636"/>
      </a:dk1>
      <a:lt1>
        <a:srgbClr val="ffffff"/>
      </a:lt1>
      <a:dk2>
        <a:srgbClr val="282828"/>
      </a:dk2>
      <a:lt2>
        <a:srgbClr val="ffffff"/>
      </a:lt2>
      <a:accent1>
        <a:srgbClr val="f8ac00"/>
      </a:accent1>
      <a:accent2>
        <a:srgbClr val="3fb398"/>
      </a:accent2>
      <a:accent3>
        <a:srgbClr val="a1daf8"/>
      </a:accent3>
      <a:accent4>
        <a:srgbClr val="f3a6b7"/>
      </a:accent4>
      <a:accent5>
        <a:srgbClr val="5b9bd5"/>
      </a:accent5>
      <a:accent6>
        <a:srgbClr val="ff8300"/>
      </a:accent6>
      <a:hlink>
        <a:srgbClr val="282828"/>
      </a:hlink>
      <a:folHlink>
        <a:srgbClr val="f87a00"/>
      </a:folHlink>
    </a:clrScheme>
    <a:fontScheme name="Arial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1_Thème Office">
  <a:themeElements>
    <a:clrScheme name="Personnalisé 1">
      <a:dk1>
        <a:srgbClr val="343636"/>
      </a:dk1>
      <a:lt1>
        <a:srgbClr val="ffffff"/>
      </a:lt1>
      <a:dk2>
        <a:srgbClr val="282828"/>
      </a:dk2>
      <a:lt2>
        <a:srgbClr val="ffffff"/>
      </a:lt2>
      <a:accent1>
        <a:srgbClr val="f8ac00"/>
      </a:accent1>
      <a:accent2>
        <a:srgbClr val="3fb398"/>
      </a:accent2>
      <a:accent3>
        <a:srgbClr val="a1daf8"/>
      </a:accent3>
      <a:accent4>
        <a:srgbClr val="f3a6b7"/>
      </a:accent4>
      <a:accent5>
        <a:srgbClr val="5b9bd5"/>
      </a:accent5>
      <a:accent6>
        <a:srgbClr val="ff8300"/>
      </a:accent6>
      <a:hlink>
        <a:srgbClr val="282828"/>
      </a:hlink>
      <a:folHlink>
        <a:srgbClr val="f87a00"/>
      </a:folHlink>
    </a:clrScheme>
    <a:fontScheme name="Arial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Application>LibreOffice/24.8.7.2$Windows_X86_64 LibreOffice_project/e07d0a63a46349d29051da79b1fde8160bab2a89</Application>
  <AppVersion>15.0000</AppVersion>
  <Words>811</Words>
  <Paragraphs>225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2023-06-13T11:44:13Z</dcterms:created>
  <dc:creator>Pierre LE RAY</dc:creator>
  <dc:description/>
  <dc:language>fr-FR</dc:language>
  <cp:lastModifiedBy>Pierre LE RAY</cp:lastModifiedBy>
  <cp:lastPrinted>2023-06-13T12:10:28Z</cp:lastPrinted>
  <dcterms:modified xsi:type="dcterms:W3CDTF">2025-09-26T08:43:51Z</dcterms:modified>
  <cp:revision>62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5</vt:i4>
  </property>
  <property fmtid="{D5CDD505-2E9C-101B-9397-08002B2CF9AE}" pid="4" name="PresentationFormat">
    <vt:lpwstr>Grand écran</vt:lpwstr>
  </property>
  <property fmtid="{D5CDD505-2E9C-101B-9397-08002B2CF9AE}" pid="5" name="Slides">
    <vt:i4>15</vt:i4>
  </property>
</Properties>
</file>